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257" r:id="rId3"/>
    <p:sldId id="258" r:id="rId4"/>
    <p:sldId id="260" r:id="rId5"/>
    <p:sldId id="282" r:id="rId6"/>
    <p:sldId id="262" r:id="rId7"/>
    <p:sldId id="263" r:id="rId8"/>
    <p:sldId id="264" r:id="rId9"/>
    <p:sldId id="286" r:id="rId10"/>
    <p:sldId id="266" r:id="rId11"/>
    <p:sldId id="267" r:id="rId12"/>
    <p:sldId id="268" r:id="rId13"/>
    <p:sldId id="269" r:id="rId14"/>
    <p:sldId id="270" r:id="rId15"/>
    <p:sldId id="271" r:id="rId16"/>
    <p:sldId id="272" r:id="rId17"/>
    <p:sldId id="273" r:id="rId18"/>
    <p:sldId id="274" r:id="rId19"/>
    <p:sldId id="283" r:id="rId20"/>
    <p:sldId id="284" r:id="rId21"/>
    <p:sldId id="292" r:id="rId22"/>
    <p:sldId id="285" r:id="rId23"/>
    <p:sldId id="293" r:id="rId24"/>
    <p:sldId id="294" r:id="rId25"/>
    <p:sldId id="295" r:id="rId26"/>
    <p:sldId id="296" r:id="rId27"/>
    <p:sldId id="297" r:id="rId28"/>
    <p:sldId id="287" r:id="rId29"/>
    <p:sldId id="288" r:id="rId30"/>
    <p:sldId id="289" r:id="rId31"/>
    <p:sldId id="291" r:id="rId32"/>
    <p:sldId id="280" r:id="rId33"/>
    <p:sldId id="278" r:id="rId34"/>
    <p:sldId id="275" r:id="rId35"/>
    <p:sldId id="276" r:id="rId36"/>
    <p:sldId id="279" r:id="rId37"/>
    <p:sldId id="28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F2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67" autoAdjust="0"/>
    <p:restoredTop sz="94660" autoAdjust="0"/>
  </p:normalViewPr>
  <p:slideViewPr>
    <p:cSldViewPr snapToGrid="0">
      <p:cViewPr varScale="1">
        <p:scale>
          <a:sx n="87" d="100"/>
          <a:sy n="87" d="100"/>
        </p:scale>
        <p:origin x="-293" y="-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09B648-5579-45DB-B222-11A079EABFF0}" type="datetimeFigureOut">
              <a:rPr lang="en-IN" smtClean="0"/>
              <a:t>18-04-2024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AAD773-6F1F-4108-BCB5-1665A4380446}" type="slidenum">
              <a:rPr lang="en-IN" smtClean="0"/>
              <a:t>‹#›</a:t>
            </a:fld>
            <a:endParaRPr lang="en-IN"/>
          </a:p>
        </p:txBody>
      </p:sp>
    </p:spTree>
    <p:extLst>
      <p:ext uri="{BB962C8B-B14F-4D97-AF65-F5344CB8AC3E}">
        <p14:creationId xmlns:p14="http://schemas.microsoft.com/office/powerpoint/2010/main" val="42244911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F0E6F1-D45B-427A-A220-C2A651534E90}" type="datetimeFigureOut">
              <a:rPr lang="en-IN" smtClean="0"/>
              <a:t>18-04-2024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8E911B-9438-46DD-810A-5410986B9A9E}" type="slidenum">
              <a:rPr lang="en-IN" smtClean="0"/>
              <a:t>‹#›</a:t>
            </a:fld>
            <a:endParaRPr lang="en-IN"/>
          </a:p>
        </p:txBody>
      </p:sp>
    </p:spTree>
    <p:extLst>
      <p:ext uri="{BB962C8B-B14F-4D97-AF65-F5344CB8AC3E}">
        <p14:creationId xmlns:p14="http://schemas.microsoft.com/office/powerpoint/2010/main" val="27980236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28E911B-9438-46DD-810A-5410986B9A9E}" type="slidenum">
              <a:rPr lang="en-IN" smtClean="0"/>
              <a:t>1</a:t>
            </a:fld>
            <a:endParaRPr lang="en-IN"/>
          </a:p>
        </p:txBody>
      </p:sp>
    </p:spTree>
    <p:extLst>
      <p:ext uri="{BB962C8B-B14F-4D97-AF65-F5344CB8AC3E}">
        <p14:creationId xmlns:p14="http://schemas.microsoft.com/office/powerpoint/2010/main" val="202930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20A368-973B-45F9-AE12-54DE1FBDB6FB}" type="datetime1">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5E1D48-17D0-4479-A2EF-C1377849F561}" type="slidenum">
              <a:rPr lang="en-IN" smtClean="0"/>
              <a:t>‹#›</a:t>
            </a:fld>
            <a:endParaRPr lang="en-IN"/>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2483B6-7D72-4196-81BD-1804878999DB}" type="datetime1">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451B81-1C97-4416-B219-6FFC25EAF010}" type="datetime1">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EE278-4654-48B6-9808-85571C7E2638}" type="datetime1">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C12353-2622-401B-8735-E4902E765E77}" type="datetime1">
              <a:rPr lang="en-IN" smtClean="0"/>
              <a:t>18-04-2024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5E1D48-17D0-4479-A2EF-C1377849F561}" type="slidenum">
              <a:rPr lang="en-IN" smtClean="0"/>
              <a:t>‹#›</a:t>
            </a:fld>
            <a:endParaRPr lang="en-IN"/>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CE7111-C510-44F2-8B6E-397D9C2FA77B}" type="datetime1">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4064071-6388-479B-94A7-5767E128B014}" type="datetime1">
              <a:rPr lang="en-IN" smtClean="0"/>
              <a:t>18-04-2024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5E1D48-17D0-4479-A2EF-C1377849F561}" type="slidenum">
              <a:rPr lang="en-IN" smtClean="0"/>
              <a:t>‹#›</a:t>
            </a:fld>
            <a:endParaRPr lang="en-IN"/>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C21FE6-1F11-4D41-838C-761E89C30F7C}" type="datetime1">
              <a:rPr lang="en-IN" smtClean="0"/>
              <a:t>18-04-2024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C2B08-54DF-4A1E-91BE-944074336871}" type="datetime1">
              <a:rPr lang="en-IN" smtClean="0"/>
              <a:t>18-04-2024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57D84-0836-49DE-B57C-3C3775A18D43}" type="datetime1">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5E1D48-17D0-4479-A2EF-C1377849F561}" type="slidenum">
              <a:rPr lang="en-IN" smtClean="0"/>
              <a:t>‹#›</a:t>
            </a:fld>
            <a:endParaRPr lang="en-IN"/>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6E2DB-C11B-4CFA-9F7A-3573C7504E20}" type="datetime1">
              <a:rPr lang="en-IN" smtClean="0"/>
              <a:t>18-04-2024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5E1D48-17D0-4479-A2EF-C1377849F561}"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FD880E70-02BF-4659-B0C7-73BA224928A9}" type="datetime1">
              <a:rPr lang="en-IN" smtClean="0"/>
              <a:t>18-04-2024</a:t>
            </a:fld>
            <a:endParaRPr lang="en-IN"/>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IN"/>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D85E1D48-17D0-4479-A2EF-C1377849F56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 META - FACEBOOK                              DISTRIBUTED SYSTEM</a:t>
            </a:r>
            <a:endParaRPr lang="en-IN" dirty="0"/>
          </a:p>
        </p:txBody>
      </p:sp>
      <p:sp>
        <p:nvSpPr>
          <p:cNvPr id="3" name="Subtitle 2"/>
          <p:cNvSpPr>
            <a:spLocks noGrp="1"/>
          </p:cNvSpPr>
          <p:nvPr>
            <p:ph type="subTitle" idx="1"/>
          </p:nvPr>
        </p:nvSpPr>
        <p:spPr>
          <a:xfrm>
            <a:off x="914400" y="3505200"/>
            <a:ext cx="10434320" cy="1752600"/>
          </a:xfrm>
        </p:spPr>
        <p:txBody>
          <a:bodyPr/>
          <a:lstStyle/>
          <a:p>
            <a:r>
              <a:rPr lang="en-US" dirty="0" smtClean="0"/>
              <a:t>                           Facebook - </a:t>
            </a:r>
            <a:r>
              <a:rPr lang="en-US" dirty="0"/>
              <a:t>Building Global Connectivity.</a:t>
            </a:r>
            <a:endParaRPr lang="en-IN"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506096" y="3399515"/>
            <a:ext cx="5996359" cy="2584725"/>
          </a:xfrm>
          <a:prstGeom prst="rect">
            <a:avLst/>
          </a:prstGeom>
        </p:spPr>
      </p:pic>
      <p:sp>
        <p:nvSpPr>
          <p:cNvPr id="5" name="Slide Number Placeholder 4"/>
          <p:cNvSpPr>
            <a:spLocks noGrp="1"/>
          </p:cNvSpPr>
          <p:nvPr>
            <p:ph type="sldNum" sz="quarter" idx="12"/>
          </p:nvPr>
        </p:nvSpPr>
        <p:spPr/>
        <p:txBody>
          <a:bodyPr/>
          <a:lstStyle/>
          <a:p>
            <a:fld id="{D85E1D48-17D0-4479-A2EF-C1377849F561}" type="slidenum">
              <a:rPr lang="en-IN" smtClean="0"/>
              <a:t>1</a:t>
            </a:fld>
            <a:endParaRPr lang="en-IN"/>
          </a:p>
        </p:txBody>
      </p:sp>
    </p:spTree>
    <p:extLst>
      <p:ext uri="{BB962C8B-B14F-4D97-AF65-F5344CB8AC3E}">
        <p14:creationId xmlns:p14="http://schemas.microsoft.com/office/powerpoint/2010/main" val="2372837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Distributed Framework - HADOOP</a:t>
            </a:r>
            <a:endParaRPr lang="en-IN" u="sng" dirty="0"/>
          </a:p>
        </p:txBody>
      </p:sp>
      <p:sp>
        <p:nvSpPr>
          <p:cNvPr id="3" name="Content Placeholder 2"/>
          <p:cNvSpPr>
            <a:spLocks noGrp="1"/>
          </p:cNvSpPr>
          <p:nvPr>
            <p:ph idx="1"/>
          </p:nvPr>
        </p:nvSpPr>
        <p:spPr/>
        <p:txBody>
          <a:bodyPr/>
          <a:lstStyle/>
          <a:p>
            <a:pPr marL="0" indent="0">
              <a:buNone/>
            </a:pPr>
            <a:r>
              <a:rPr lang="en-US" dirty="0"/>
              <a:t>Hadoop, a distributed computing framework, comprises </a:t>
            </a:r>
            <a:r>
              <a:rPr lang="en-US" dirty="0" smtClean="0"/>
              <a:t>three primary </a:t>
            </a:r>
            <a:r>
              <a:rPr lang="en-US" dirty="0"/>
              <a:t>components:</a:t>
            </a:r>
          </a:p>
          <a:p>
            <a:r>
              <a:rPr lang="en-US" b="1" dirty="0" err="1"/>
              <a:t>MapReduce</a:t>
            </a:r>
            <a:r>
              <a:rPr lang="en-US" dirty="0"/>
              <a:t>: </a:t>
            </a:r>
            <a:r>
              <a:rPr lang="en-US" dirty="0" smtClean="0"/>
              <a:t>Application layer (Responsible </a:t>
            </a:r>
            <a:r>
              <a:rPr lang="en-US" dirty="0"/>
              <a:t>for computation </a:t>
            </a:r>
            <a:r>
              <a:rPr lang="en-US" dirty="0" smtClean="0"/>
              <a:t>tasks across the cluster).</a:t>
            </a:r>
          </a:p>
          <a:p>
            <a:r>
              <a:rPr lang="en-US" b="1" dirty="0" smtClean="0"/>
              <a:t>Hadoop </a:t>
            </a:r>
            <a:r>
              <a:rPr lang="en-US" b="1" dirty="0"/>
              <a:t>Distributed File System (HDFS)</a:t>
            </a:r>
            <a:r>
              <a:rPr lang="en-US" dirty="0"/>
              <a:t>: Handles storage, storing and managing data across the cluster</a:t>
            </a:r>
            <a:r>
              <a:rPr lang="en-US" dirty="0" smtClean="0"/>
              <a:t>.</a:t>
            </a:r>
          </a:p>
          <a:p>
            <a:r>
              <a:rPr lang="en-US" b="1" dirty="0" smtClean="0"/>
              <a:t>Yarn: </a:t>
            </a:r>
            <a:r>
              <a:rPr lang="en-US" dirty="0" smtClean="0"/>
              <a:t>Resource management layer.</a:t>
            </a:r>
            <a:endParaRPr lang="en-US" b="1" dirty="0"/>
          </a:p>
          <a:p>
            <a:pPr marL="0" indent="0">
              <a:buNone/>
            </a:pPr>
            <a:endParaRPr lang="en-IN" dirty="0"/>
          </a:p>
        </p:txBody>
      </p:sp>
      <p:pic>
        <p:nvPicPr>
          <p:cNvPr id="4" name="Picture 3"/>
          <p:cNvPicPr>
            <a:picLocks noChangeAspect="1"/>
          </p:cNvPicPr>
          <p:nvPr/>
        </p:nvPicPr>
        <p:blipFill>
          <a:blip r:embed="rId2"/>
          <a:stretch>
            <a:fillRect/>
          </a:stretch>
        </p:blipFill>
        <p:spPr>
          <a:xfrm>
            <a:off x="6419074" y="4140257"/>
            <a:ext cx="4826687" cy="2171651"/>
          </a:xfrm>
          <a:prstGeom prst="rect">
            <a:avLst/>
          </a:prstGeom>
        </p:spPr>
      </p:pic>
      <p:sp>
        <p:nvSpPr>
          <p:cNvPr id="5" name="Slide Number Placeholder 4"/>
          <p:cNvSpPr>
            <a:spLocks noGrp="1"/>
          </p:cNvSpPr>
          <p:nvPr>
            <p:ph type="sldNum" sz="quarter" idx="12"/>
          </p:nvPr>
        </p:nvSpPr>
        <p:spPr/>
        <p:txBody>
          <a:bodyPr/>
          <a:lstStyle/>
          <a:p>
            <a:fld id="{D85E1D48-17D0-4479-A2EF-C1377849F561}" type="slidenum">
              <a:rPr lang="en-IN" smtClean="0"/>
              <a:t>10</a:t>
            </a:fld>
            <a:endParaRPr lang="en-IN"/>
          </a:p>
        </p:txBody>
      </p:sp>
    </p:spTree>
    <p:extLst>
      <p:ext uri="{BB962C8B-B14F-4D97-AF65-F5344CB8AC3E}">
        <p14:creationId xmlns:p14="http://schemas.microsoft.com/office/powerpoint/2010/main" val="3805344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Master Slave Hadoop Architecture</a:t>
            </a:r>
            <a:endParaRPr lang="en-IN" u="sng" dirty="0"/>
          </a:p>
        </p:txBody>
      </p:sp>
      <p:pic>
        <p:nvPicPr>
          <p:cNvPr id="4" name="Content Placeholder 3"/>
          <p:cNvPicPr>
            <a:picLocks noGrp="1" noChangeAspect="1"/>
          </p:cNvPicPr>
          <p:nvPr>
            <p:ph idx="1"/>
          </p:nvPr>
        </p:nvPicPr>
        <p:blipFill>
          <a:blip r:embed="rId2"/>
          <a:stretch>
            <a:fillRect/>
          </a:stretch>
        </p:blipFill>
        <p:spPr>
          <a:xfrm>
            <a:off x="2415657" y="1579965"/>
            <a:ext cx="6837529" cy="4873452"/>
          </a:xfrm>
          <a:prstGeom prst="rect">
            <a:avLst/>
          </a:prstGeom>
        </p:spPr>
      </p:pic>
      <p:sp>
        <p:nvSpPr>
          <p:cNvPr id="3" name="Slide Number Placeholder 2"/>
          <p:cNvSpPr>
            <a:spLocks noGrp="1"/>
          </p:cNvSpPr>
          <p:nvPr>
            <p:ph type="sldNum" sz="quarter" idx="12"/>
          </p:nvPr>
        </p:nvSpPr>
        <p:spPr/>
        <p:txBody>
          <a:bodyPr/>
          <a:lstStyle/>
          <a:p>
            <a:fld id="{D85E1D48-17D0-4479-A2EF-C1377849F561}" type="slidenum">
              <a:rPr lang="en-IN" smtClean="0"/>
              <a:t>11</a:t>
            </a:fld>
            <a:endParaRPr lang="en-IN"/>
          </a:p>
        </p:txBody>
      </p:sp>
    </p:spTree>
    <p:extLst>
      <p:ext uri="{BB962C8B-B14F-4D97-AF65-F5344CB8AC3E}">
        <p14:creationId xmlns:p14="http://schemas.microsoft.com/office/powerpoint/2010/main" val="4036566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Hadoop - Map Reduce</a:t>
            </a:r>
            <a:endParaRPr lang="en-IN" u="sng" dirty="0"/>
          </a:p>
        </p:txBody>
      </p:sp>
      <p:sp>
        <p:nvSpPr>
          <p:cNvPr id="3" name="Content Placeholder 2"/>
          <p:cNvSpPr>
            <a:spLocks noGrp="1"/>
          </p:cNvSpPr>
          <p:nvPr>
            <p:ph idx="1"/>
          </p:nvPr>
        </p:nvSpPr>
        <p:spPr>
          <a:xfrm>
            <a:off x="858521" y="1511413"/>
            <a:ext cx="10393907" cy="4776717"/>
          </a:xfrm>
        </p:spPr>
        <p:txBody>
          <a:bodyPr>
            <a:noAutofit/>
          </a:bodyPr>
          <a:lstStyle/>
          <a:p>
            <a:pPr marL="0" indent="0" algn="just">
              <a:lnSpc>
                <a:spcPct val="100000"/>
              </a:lnSpc>
              <a:buNone/>
            </a:pPr>
            <a:r>
              <a:rPr lang="en-US" sz="2600" dirty="0" smtClean="0"/>
              <a:t>Facebook's </a:t>
            </a:r>
            <a:r>
              <a:rPr lang="en-US" sz="2600" dirty="0"/>
              <a:t>data centers handle terabytes and petabytes of data daily, necessitating efficient processing and analysis methods like </a:t>
            </a:r>
            <a:r>
              <a:rPr lang="en-US" sz="2600" dirty="0" smtClean="0"/>
              <a:t>Map Reduce.</a:t>
            </a:r>
          </a:p>
          <a:p>
            <a:pPr marL="0" indent="0" algn="just">
              <a:lnSpc>
                <a:spcPct val="100000"/>
              </a:lnSpc>
              <a:buNone/>
            </a:pPr>
            <a:r>
              <a:rPr lang="en-US" sz="2600" dirty="0" smtClean="0"/>
              <a:t>1. Mapper-Reducer Workflow:</a:t>
            </a:r>
          </a:p>
          <a:p>
            <a:pPr marL="0" indent="0" algn="just">
              <a:lnSpc>
                <a:spcPct val="100000"/>
              </a:lnSpc>
              <a:buNone/>
            </a:pPr>
            <a:r>
              <a:rPr lang="en-US" sz="2600" dirty="0" smtClean="0"/>
              <a:t>   - Utilizes key/value pairs to index data from HDFS.</a:t>
            </a:r>
          </a:p>
          <a:p>
            <a:pPr marL="0" indent="0" algn="just">
              <a:lnSpc>
                <a:spcPct val="100000"/>
              </a:lnSpc>
              <a:buNone/>
            </a:pPr>
            <a:r>
              <a:rPr lang="en-US" sz="2600" dirty="0" smtClean="0"/>
              <a:t>   - Data is divided into blocks and replicated for system resilience.</a:t>
            </a:r>
          </a:p>
          <a:p>
            <a:pPr marL="0" indent="0" algn="just">
              <a:lnSpc>
                <a:spcPct val="100000"/>
              </a:lnSpc>
              <a:buNone/>
            </a:pPr>
            <a:r>
              <a:rPr lang="en-US" sz="2600" dirty="0" smtClean="0"/>
              <a:t>2. Job Execution:</a:t>
            </a:r>
          </a:p>
          <a:p>
            <a:pPr marL="0" indent="0" algn="just">
              <a:lnSpc>
                <a:spcPct val="100000"/>
              </a:lnSpc>
              <a:buNone/>
            </a:pPr>
            <a:r>
              <a:rPr lang="en-US" sz="2600" dirty="0" smtClean="0"/>
              <a:t>   - Submit M-R job and details to Job Tracker.</a:t>
            </a:r>
          </a:p>
          <a:p>
            <a:pPr marL="0" indent="0" algn="just">
              <a:lnSpc>
                <a:spcPct val="100000"/>
              </a:lnSpc>
              <a:buNone/>
            </a:pPr>
            <a:r>
              <a:rPr lang="en-US" sz="2600" dirty="0" smtClean="0"/>
              <a:t>   - Job Tracker contacts Task Tracker on each Data Node (DN) to schedule tasks.</a:t>
            </a:r>
          </a:p>
          <a:p>
            <a:pPr marL="0" indent="0" algn="just">
              <a:buNone/>
            </a:pPr>
            <a:endParaRPr lang="en-US" sz="2600" dirty="0" smtClean="0"/>
          </a:p>
        </p:txBody>
      </p:sp>
      <p:sp>
        <p:nvSpPr>
          <p:cNvPr id="4" name="Slide Number Placeholder 3"/>
          <p:cNvSpPr>
            <a:spLocks noGrp="1"/>
          </p:cNvSpPr>
          <p:nvPr>
            <p:ph type="sldNum" sz="quarter" idx="12"/>
          </p:nvPr>
        </p:nvSpPr>
        <p:spPr/>
        <p:txBody>
          <a:bodyPr/>
          <a:lstStyle/>
          <a:p>
            <a:fld id="{D85E1D48-17D0-4479-A2EF-C1377849F561}" type="slidenum">
              <a:rPr lang="en-IN" smtClean="0"/>
              <a:t>12</a:t>
            </a:fld>
            <a:endParaRPr lang="en-IN"/>
          </a:p>
        </p:txBody>
      </p:sp>
    </p:spTree>
    <p:extLst>
      <p:ext uri="{BB962C8B-B14F-4D97-AF65-F5344CB8AC3E}">
        <p14:creationId xmlns:p14="http://schemas.microsoft.com/office/powerpoint/2010/main" val="2639851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9144" y="815690"/>
            <a:ext cx="5671781" cy="5366746"/>
          </a:xfrm>
        </p:spPr>
        <p:txBody>
          <a:bodyPr>
            <a:normAutofit/>
          </a:bodyPr>
          <a:lstStyle/>
          <a:p>
            <a:pPr marL="0" indent="0" algn="just">
              <a:buNone/>
            </a:pPr>
            <a:r>
              <a:rPr lang="en-US" sz="2600" dirty="0"/>
              <a:t>3. Map Phase:</a:t>
            </a:r>
          </a:p>
          <a:p>
            <a:pPr marL="0" indent="0" algn="just">
              <a:buNone/>
            </a:pPr>
            <a:r>
              <a:rPr lang="en-US" sz="2600" dirty="0"/>
              <a:t>   - Mapper processes data blocks, generating key-value pairs.</a:t>
            </a:r>
          </a:p>
          <a:p>
            <a:pPr marL="0" indent="0" algn="just">
              <a:buNone/>
            </a:pPr>
            <a:r>
              <a:rPr lang="en-US" sz="2600" dirty="0"/>
              <a:t>   - Sorts key-value pairs and transfers mapped results to reducers in sorted format.</a:t>
            </a:r>
          </a:p>
          <a:p>
            <a:pPr marL="0" indent="0" algn="just">
              <a:buNone/>
            </a:pPr>
            <a:r>
              <a:rPr lang="en-US" sz="2600" dirty="0"/>
              <a:t>4. Reduce Phase:</a:t>
            </a:r>
          </a:p>
          <a:p>
            <a:pPr marL="0" indent="0" algn="just">
              <a:buNone/>
            </a:pPr>
            <a:r>
              <a:rPr lang="en-US" sz="2600" dirty="0"/>
              <a:t>   - M-R merges sorted key-value pairs to generate final results.</a:t>
            </a:r>
          </a:p>
          <a:p>
            <a:pPr marL="0" indent="0" algn="just">
              <a:buNone/>
            </a:pPr>
            <a:r>
              <a:rPr lang="en-US" sz="2600" dirty="0"/>
              <a:t>   - Results are stored in HDFS and </a:t>
            </a:r>
            <a:r>
              <a:rPr lang="en-US" sz="2600" dirty="0" smtClean="0"/>
              <a:t>replicated for accessibility</a:t>
            </a:r>
            <a:r>
              <a:rPr lang="en-US" sz="2600" dirty="0"/>
              <a:t>.</a:t>
            </a:r>
            <a:br>
              <a:rPr lang="en-US" sz="2600" dirty="0"/>
            </a:br>
            <a:endParaRPr lang="en-IN" sz="2600" dirty="0"/>
          </a:p>
        </p:txBody>
      </p:sp>
      <p:pic>
        <p:nvPicPr>
          <p:cNvPr id="4" name="Picture 3"/>
          <p:cNvPicPr>
            <a:picLocks noChangeAspect="1"/>
          </p:cNvPicPr>
          <p:nvPr/>
        </p:nvPicPr>
        <p:blipFill>
          <a:blip r:embed="rId2"/>
          <a:stretch>
            <a:fillRect/>
          </a:stretch>
        </p:blipFill>
        <p:spPr>
          <a:xfrm>
            <a:off x="6987657" y="815694"/>
            <a:ext cx="4330195" cy="5271211"/>
          </a:xfrm>
          <a:prstGeom prst="rect">
            <a:avLst/>
          </a:prstGeom>
        </p:spPr>
      </p:pic>
      <p:sp>
        <p:nvSpPr>
          <p:cNvPr id="2" name="Slide Number Placeholder 1"/>
          <p:cNvSpPr>
            <a:spLocks noGrp="1"/>
          </p:cNvSpPr>
          <p:nvPr>
            <p:ph type="sldNum" sz="quarter" idx="12"/>
          </p:nvPr>
        </p:nvSpPr>
        <p:spPr/>
        <p:txBody>
          <a:bodyPr/>
          <a:lstStyle/>
          <a:p>
            <a:fld id="{D85E1D48-17D0-4479-A2EF-C1377849F561}" type="slidenum">
              <a:rPr lang="en-IN" smtClean="0"/>
              <a:t>13</a:t>
            </a:fld>
            <a:endParaRPr lang="en-IN"/>
          </a:p>
        </p:txBody>
      </p:sp>
    </p:spTree>
    <p:extLst>
      <p:ext uri="{BB962C8B-B14F-4D97-AF65-F5344CB8AC3E}">
        <p14:creationId xmlns:p14="http://schemas.microsoft.com/office/powerpoint/2010/main" val="68823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Hadoop distributed file system (HDFS)</a:t>
            </a:r>
            <a:endParaRPr lang="en-IN" u="sng" dirty="0">
              <a:solidFill>
                <a:schemeClr val="tx1"/>
              </a:solidFill>
            </a:endParaRPr>
          </a:p>
        </p:txBody>
      </p:sp>
      <p:sp>
        <p:nvSpPr>
          <p:cNvPr id="3" name="Content Placeholder 2"/>
          <p:cNvSpPr>
            <a:spLocks noGrp="1"/>
          </p:cNvSpPr>
          <p:nvPr>
            <p:ph idx="1"/>
          </p:nvPr>
        </p:nvSpPr>
        <p:spPr>
          <a:xfrm>
            <a:off x="807725" y="1545607"/>
            <a:ext cx="5972033" cy="4684357"/>
          </a:xfrm>
        </p:spPr>
        <p:txBody>
          <a:bodyPr>
            <a:normAutofit lnSpcReduction="10000"/>
          </a:bodyPr>
          <a:lstStyle/>
          <a:p>
            <a:r>
              <a:rPr lang="en-US" sz="2600" dirty="0" smtClean="0"/>
              <a:t>Scalable and Fault-Tolerant Data Storage</a:t>
            </a:r>
          </a:p>
          <a:p>
            <a:r>
              <a:rPr lang="en-US" sz="2600" dirty="0"/>
              <a:t> </a:t>
            </a:r>
            <a:r>
              <a:rPr lang="en-US" sz="2600" dirty="0" smtClean="0"/>
              <a:t>Facebook relies on the Hadoop Distributed File System (HDFS) to manage its vast amounts of data efficiently.</a:t>
            </a:r>
          </a:p>
          <a:p>
            <a:pPr marL="0" indent="0">
              <a:buNone/>
            </a:pPr>
            <a:endParaRPr lang="en-US" sz="2600" dirty="0"/>
          </a:p>
          <a:p>
            <a:pPr marL="0" indent="0">
              <a:buNone/>
            </a:pPr>
            <a:r>
              <a:rPr lang="en-US" sz="2600" u="sng" dirty="0" smtClean="0"/>
              <a:t>Key Features of HDFS:</a:t>
            </a:r>
          </a:p>
          <a:p>
            <a:r>
              <a:rPr lang="en-US" sz="2600" dirty="0" smtClean="0"/>
              <a:t>Designed for Low-Cost Hardware</a:t>
            </a:r>
          </a:p>
          <a:p>
            <a:r>
              <a:rPr lang="en-US" sz="2600" dirty="0" smtClean="0"/>
              <a:t>Supports Large Data Sets</a:t>
            </a:r>
          </a:p>
          <a:p>
            <a:r>
              <a:rPr lang="en-US" sz="2600" dirty="0" smtClean="0"/>
              <a:t>Scalable Architecture</a:t>
            </a:r>
          </a:p>
          <a:p>
            <a:pPr marL="0" indent="0">
              <a:buNone/>
            </a:pPr>
            <a:endParaRPr lang="en-US" dirty="0" smtClean="0"/>
          </a:p>
          <a:p>
            <a:endParaRPr lang="en-US" dirty="0" smtClean="0"/>
          </a:p>
        </p:txBody>
      </p:sp>
      <p:pic>
        <p:nvPicPr>
          <p:cNvPr id="8" name="Picture 7"/>
          <p:cNvPicPr>
            <a:picLocks noChangeAspect="1"/>
          </p:cNvPicPr>
          <p:nvPr/>
        </p:nvPicPr>
        <p:blipFill>
          <a:blip r:embed="rId2"/>
          <a:stretch>
            <a:fillRect/>
          </a:stretch>
        </p:blipFill>
        <p:spPr>
          <a:xfrm>
            <a:off x="7048503" y="1825624"/>
            <a:ext cx="4305300" cy="4124325"/>
          </a:xfrm>
          <a:prstGeom prst="rect">
            <a:avLst/>
          </a:prstGeom>
        </p:spPr>
      </p:pic>
      <p:sp>
        <p:nvSpPr>
          <p:cNvPr id="4" name="Slide Number Placeholder 3"/>
          <p:cNvSpPr>
            <a:spLocks noGrp="1"/>
          </p:cNvSpPr>
          <p:nvPr>
            <p:ph type="sldNum" sz="quarter" idx="12"/>
          </p:nvPr>
        </p:nvSpPr>
        <p:spPr/>
        <p:txBody>
          <a:bodyPr/>
          <a:lstStyle/>
          <a:p>
            <a:fld id="{D85E1D48-17D0-4479-A2EF-C1377849F561}" type="slidenum">
              <a:rPr lang="en-IN" smtClean="0"/>
              <a:t>14</a:t>
            </a:fld>
            <a:endParaRPr lang="en-IN"/>
          </a:p>
        </p:txBody>
      </p:sp>
    </p:spTree>
    <p:extLst>
      <p:ext uri="{BB962C8B-B14F-4D97-AF65-F5344CB8AC3E}">
        <p14:creationId xmlns:p14="http://schemas.microsoft.com/office/powerpoint/2010/main" val="34062316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0501"/>
            <a:ext cx="10515600" cy="5576462"/>
          </a:xfrm>
        </p:spPr>
        <p:txBody>
          <a:bodyPr>
            <a:normAutofit lnSpcReduction="10000"/>
          </a:bodyPr>
          <a:lstStyle/>
          <a:p>
            <a:pPr marL="0" indent="0">
              <a:buNone/>
            </a:pPr>
            <a:r>
              <a:rPr lang="en-US" sz="2600" u="sng" dirty="0" smtClean="0"/>
              <a:t>HDFS Characteristics:</a:t>
            </a:r>
          </a:p>
          <a:p>
            <a:r>
              <a:rPr lang="en-US" sz="2600" dirty="0" smtClean="0"/>
              <a:t>Batch Processing Emphasis: Prioritizing high throughput of data access over low latency.</a:t>
            </a:r>
          </a:p>
          <a:p>
            <a:r>
              <a:rPr lang="en-US" sz="2600" dirty="0" smtClean="0"/>
              <a:t>Write-Once-Read-Many (WORM) Model: Files in HDFS follow a write-once-read-many access model, simplifying data consistency issues and enabling high throughput data access.</a:t>
            </a:r>
          </a:p>
          <a:p>
            <a:pPr marL="0" indent="0">
              <a:buNone/>
            </a:pPr>
            <a:r>
              <a:rPr lang="en-US" sz="2600" u="sng" dirty="0" smtClean="0"/>
              <a:t>Internal Structure:</a:t>
            </a:r>
          </a:p>
          <a:p>
            <a:r>
              <a:rPr lang="en-US" sz="2600" dirty="0" smtClean="0"/>
              <a:t>File </a:t>
            </a:r>
            <a:r>
              <a:rPr lang="en-US" sz="2600" dirty="0" err="1" smtClean="0"/>
              <a:t>Storage:Files</a:t>
            </a:r>
            <a:r>
              <a:rPr lang="en-US" sz="2600" dirty="0" smtClean="0"/>
              <a:t> are split into blocks and stored in Data Nodes within the HDFS cluster.</a:t>
            </a:r>
          </a:p>
          <a:p>
            <a:r>
              <a:rPr lang="en-US" sz="2600" dirty="0" smtClean="0"/>
              <a:t>Name Node: Acts as the arbitrator and repository for all HDFS metadata, simplifying the system's architecture.</a:t>
            </a:r>
          </a:p>
          <a:p>
            <a:r>
              <a:rPr lang="en-US" sz="2600" dirty="0" smtClean="0"/>
              <a:t>Data </a:t>
            </a:r>
            <a:r>
              <a:rPr lang="en-US" sz="2600" dirty="0" err="1" smtClean="0"/>
              <a:t>Flow:User</a:t>
            </a:r>
            <a:r>
              <a:rPr lang="en-US" sz="2600" dirty="0" smtClean="0"/>
              <a:t> data never flows through the Name Node, ensuring efficient data handling.</a:t>
            </a:r>
          </a:p>
          <a:p>
            <a:endParaRPr lang="en-US" sz="2600" dirty="0" smtClean="0"/>
          </a:p>
          <a:p>
            <a:endParaRPr lang="en-IN" sz="2600" dirty="0"/>
          </a:p>
        </p:txBody>
      </p:sp>
      <p:sp>
        <p:nvSpPr>
          <p:cNvPr id="2" name="Slide Number Placeholder 1"/>
          <p:cNvSpPr>
            <a:spLocks noGrp="1"/>
          </p:cNvSpPr>
          <p:nvPr>
            <p:ph type="sldNum" sz="quarter" idx="12"/>
          </p:nvPr>
        </p:nvSpPr>
        <p:spPr/>
        <p:txBody>
          <a:bodyPr/>
          <a:lstStyle/>
          <a:p>
            <a:fld id="{D85E1D48-17D0-4479-A2EF-C1377849F561}" type="slidenum">
              <a:rPr lang="en-IN" smtClean="0"/>
              <a:t>15</a:t>
            </a:fld>
            <a:endParaRPr lang="en-IN"/>
          </a:p>
        </p:txBody>
      </p:sp>
    </p:spTree>
    <p:extLst>
      <p:ext uri="{BB962C8B-B14F-4D97-AF65-F5344CB8AC3E}">
        <p14:creationId xmlns:p14="http://schemas.microsoft.com/office/powerpoint/2010/main" val="3028738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Hadoop - Hive</a:t>
            </a:r>
            <a:endParaRPr lang="en-IN" u="sng" dirty="0">
              <a:solidFill>
                <a:schemeClr val="tx1"/>
              </a:solidFill>
            </a:endParaRPr>
          </a:p>
        </p:txBody>
      </p:sp>
      <p:sp>
        <p:nvSpPr>
          <p:cNvPr id="3" name="Content Placeholder 2"/>
          <p:cNvSpPr>
            <a:spLocks noGrp="1"/>
          </p:cNvSpPr>
          <p:nvPr>
            <p:ph idx="1"/>
          </p:nvPr>
        </p:nvSpPr>
        <p:spPr>
          <a:xfrm>
            <a:off x="635000" y="1535525"/>
            <a:ext cx="10515600" cy="4940490"/>
          </a:xfrm>
        </p:spPr>
        <p:txBody>
          <a:bodyPr>
            <a:normAutofit/>
          </a:bodyPr>
          <a:lstStyle/>
          <a:p>
            <a:pPr marL="0" indent="0">
              <a:buNone/>
            </a:pPr>
            <a:r>
              <a:rPr lang="en-US" dirty="0" smtClean="0"/>
              <a:t>In Facebook, Hive serves as a data warehouse infrastructure built on top of Hadoop technology, providing tools for easy data summarization, reporting, ad hoc querying, and analysis of large datasets stored in Hadoop Distributed File System (HDFS).</a:t>
            </a:r>
          </a:p>
          <a:p>
            <a:pPr marL="0" indent="0">
              <a:buNone/>
            </a:pPr>
            <a:endParaRPr lang="en-US" dirty="0" smtClean="0"/>
          </a:p>
          <a:p>
            <a:pPr marL="0" indent="0">
              <a:buNone/>
            </a:pPr>
            <a:r>
              <a:rPr lang="en-US" u="sng" dirty="0" smtClean="0"/>
              <a:t>Key Functions of Hive:</a:t>
            </a:r>
          </a:p>
          <a:p>
            <a:r>
              <a:rPr lang="en-US" dirty="0" smtClean="0"/>
              <a:t>Data Summarization: Enables summarization of large datasets for reporting and analysis purposes.</a:t>
            </a:r>
          </a:p>
          <a:p>
            <a:r>
              <a:rPr lang="en-US" dirty="0" smtClean="0"/>
              <a:t>Ad Hoc Querying: Facilitates ad hoc querying of data using a simple query language called </a:t>
            </a:r>
            <a:r>
              <a:rPr lang="en-US" dirty="0" err="1" smtClean="0"/>
              <a:t>HiveQL</a:t>
            </a:r>
            <a:r>
              <a:rPr lang="en-US" dirty="0" smtClean="0"/>
              <a:t>, based on SQL.</a:t>
            </a:r>
          </a:p>
          <a:p>
            <a:r>
              <a:rPr lang="en-US" dirty="0" smtClean="0"/>
              <a:t>Ease of Use: Allows users familiar with SQL to easily query and analyze data without the need for writing complex </a:t>
            </a:r>
            <a:r>
              <a:rPr lang="en-US" dirty="0" err="1" smtClean="0"/>
              <a:t>MapReduce</a:t>
            </a:r>
            <a:r>
              <a:rPr lang="en-US" dirty="0" smtClean="0"/>
              <a:t> programs.</a:t>
            </a:r>
          </a:p>
        </p:txBody>
      </p:sp>
      <p:sp>
        <p:nvSpPr>
          <p:cNvPr id="4" name="Slide Number Placeholder 3"/>
          <p:cNvSpPr>
            <a:spLocks noGrp="1"/>
          </p:cNvSpPr>
          <p:nvPr>
            <p:ph type="sldNum" sz="quarter" idx="12"/>
          </p:nvPr>
        </p:nvSpPr>
        <p:spPr/>
        <p:txBody>
          <a:bodyPr/>
          <a:lstStyle/>
          <a:p>
            <a:fld id="{D85E1D48-17D0-4479-A2EF-C1377849F561}" type="slidenum">
              <a:rPr lang="en-IN" smtClean="0"/>
              <a:t>16</a:t>
            </a:fld>
            <a:endParaRPr lang="en-IN"/>
          </a:p>
        </p:txBody>
      </p:sp>
    </p:spTree>
    <p:extLst>
      <p:ext uri="{BB962C8B-B14F-4D97-AF65-F5344CB8AC3E}">
        <p14:creationId xmlns:p14="http://schemas.microsoft.com/office/powerpoint/2010/main" val="2196587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485" y="651921"/>
            <a:ext cx="5876499" cy="5571461"/>
          </a:xfrm>
        </p:spPr>
        <p:txBody>
          <a:bodyPr/>
          <a:lstStyle/>
          <a:p>
            <a:pPr marL="0" indent="0">
              <a:buNone/>
            </a:pPr>
            <a:r>
              <a:rPr lang="en-US" sz="2600" u="sng" dirty="0" smtClean="0"/>
              <a:t>Advantages of Using Hive:</a:t>
            </a:r>
          </a:p>
          <a:p>
            <a:r>
              <a:rPr lang="en-US" sz="2600" dirty="0" smtClean="0"/>
              <a:t>Increased </a:t>
            </a:r>
            <a:r>
              <a:rPr lang="en-US" sz="2600" dirty="0" err="1" smtClean="0"/>
              <a:t>Efficiency:Tasks</a:t>
            </a:r>
            <a:r>
              <a:rPr lang="en-US" sz="2600" dirty="0" smtClean="0"/>
              <a:t> that would take hours or days without Hive can be completed in minutes with Hive's simplified approach.</a:t>
            </a:r>
          </a:p>
          <a:p>
            <a:r>
              <a:rPr lang="en-US" sz="2600" dirty="0" smtClean="0"/>
              <a:t>Scalability for Non-Engineering </a:t>
            </a:r>
            <a:r>
              <a:rPr lang="en-US" sz="2600" dirty="0" err="1" smtClean="0"/>
              <a:t>Users:Hive</a:t>
            </a:r>
            <a:r>
              <a:rPr lang="en-US" sz="2600" dirty="0" smtClean="0"/>
              <a:t> brings the scalability of </a:t>
            </a:r>
            <a:r>
              <a:rPr lang="en-US" sz="2600" dirty="0" err="1" smtClean="0"/>
              <a:t>MapReduce</a:t>
            </a:r>
            <a:r>
              <a:rPr lang="en-US" sz="2600" dirty="0" smtClean="0"/>
              <a:t> to non-engineering users, such as business analysts and product managers, enabling them to leverage data analysis capabilities without programming expertise</a:t>
            </a:r>
            <a:r>
              <a:rPr lang="en-US" dirty="0" smtClean="0"/>
              <a:t>.</a:t>
            </a:r>
          </a:p>
          <a:p>
            <a:endParaRPr lang="en-US" dirty="0" smtClean="0"/>
          </a:p>
          <a:p>
            <a:endParaRPr lang="en-IN" dirty="0"/>
          </a:p>
        </p:txBody>
      </p:sp>
      <p:pic>
        <p:nvPicPr>
          <p:cNvPr id="4" name="Picture 3"/>
          <p:cNvPicPr>
            <a:picLocks noChangeAspect="1"/>
          </p:cNvPicPr>
          <p:nvPr/>
        </p:nvPicPr>
        <p:blipFill>
          <a:blip r:embed="rId2"/>
          <a:stretch>
            <a:fillRect/>
          </a:stretch>
        </p:blipFill>
        <p:spPr>
          <a:xfrm>
            <a:off x="6509986" y="932572"/>
            <a:ext cx="5314951" cy="5010150"/>
          </a:xfrm>
          <a:prstGeom prst="rect">
            <a:avLst/>
          </a:prstGeom>
        </p:spPr>
      </p:pic>
      <p:sp>
        <p:nvSpPr>
          <p:cNvPr id="2" name="Slide Number Placeholder 1"/>
          <p:cNvSpPr>
            <a:spLocks noGrp="1"/>
          </p:cNvSpPr>
          <p:nvPr>
            <p:ph type="sldNum" sz="quarter" idx="12"/>
          </p:nvPr>
        </p:nvSpPr>
        <p:spPr/>
        <p:txBody>
          <a:bodyPr/>
          <a:lstStyle/>
          <a:p>
            <a:fld id="{D85E1D48-17D0-4479-A2EF-C1377849F561}" type="slidenum">
              <a:rPr lang="en-IN" smtClean="0"/>
              <a:t>17</a:t>
            </a:fld>
            <a:endParaRPr lang="en-IN"/>
          </a:p>
        </p:txBody>
      </p:sp>
    </p:spTree>
    <p:extLst>
      <p:ext uri="{BB962C8B-B14F-4D97-AF65-F5344CB8AC3E}">
        <p14:creationId xmlns:p14="http://schemas.microsoft.com/office/powerpoint/2010/main" val="3345485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Hadoop </a:t>
            </a:r>
            <a:r>
              <a:rPr lang="en-US" u="sng" dirty="0" err="1" smtClean="0">
                <a:solidFill>
                  <a:schemeClr val="tx1"/>
                </a:solidFill>
              </a:rPr>
              <a:t>ApacheHBase</a:t>
            </a:r>
            <a:endParaRPr lang="en-IN" u="sng" dirty="0">
              <a:solidFill>
                <a:schemeClr val="tx1"/>
              </a:solidFill>
            </a:endParaRPr>
          </a:p>
        </p:txBody>
      </p:sp>
      <p:sp>
        <p:nvSpPr>
          <p:cNvPr id="3" name="Content Placeholder 2"/>
          <p:cNvSpPr>
            <a:spLocks noGrp="1"/>
          </p:cNvSpPr>
          <p:nvPr>
            <p:ph idx="1"/>
          </p:nvPr>
        </p:nvSpPr>
        <p:spPr/>
        <p:txBody>
          <a:bodyPr>
            <a:normAutofit/>
          </a:bodyPr>
          <a:lstStyle/>
          <a:p>
            <a:pPr marL="0" indent="0">
              <a:buNone/>
            </a:pPr>
            <a:r>
              <a:rPr lang="en-US" dirty="0" smtClean="0"/>
              <a:t>Key Features:</a:t>
            </a:r>
          </a:p>
          <a:p>
            <a:r>
              <a:rPr lang="en-US" dirty="0" smtClean="0"/>
              <a:t>Scalability: Handles billions of messages.</a:t>
            </a:r>
          </a:p>
          <a:p>
            <a:r>
              <a:rPr lang="en-US" dirty="0" smtClean="0"/>
              <a:t>Real-Time: Supports low-latency messaging.</a:t>
            </a:r>
          </a:p>
          <a:p>
            <a:r>
              <a:rPr lang="en-US" dirty="0" smtClean="0"/>
              <a:t>Tradeoffs: Configured for advantages.</a:t>
            </a:r>
          </a:p>
          <a:p>
            <a:pPr marL="0" indent="0">
              <a:buNone/>
            </a:pPr>
            <a:r>
              <a:rPr lang="en-US" dirty="0" smtClean="0"/>
              <a:t>Advantages:</a:t>
            </a:r>
          </a:p>
          <a:p>
            <a:r>
              <a:rPr lang="en-US" dirty="0" smtClean="0"/>
              <a:t>Increased Capacity: Manages large volumes.</a:t>
            </a:r>
          </a:p>
          <a:p>
            <a:r>
              <a:rPr lang="en-US" dirty="0" smtClean="0"/>
              <a:t>High Throughput: Efficient write operations.</a:t>
            </a:r>
          </a:p>
          <a:p>
            <a:r>
              <a:rPr lang="en-US" dirty="0" smtClean="0"/>
              <a:t>High Availability: Ensures uptime.</a:t>
            </a:r>
          </a:p>
          <a:p>
            <a:r>
              <a:rPr lang="en-US" dirty="0" smtClean="0"/>
              <a:t>Zero Downtime: Continues operation during failures.</a:t>
            </a:r>
          </a:p>
        </p:txBody>
      </p:sp>
      <p:pic>
        <p:nvPicPr>
          <p:cNvPr id="4" name="Picture 3"/>
          <p:cNvPicPr>
            <a:picLocks noChangeAspect="1"/>
          </p:cNvPicPr>
          <p:nvPr/>
        </p:nvPicPr>
        <p:blipFill>
          <a:blip r:embed="rId2"/>
          <a:stretch>
            <a:fillRect/>
          </a:stretch>
        </p:blipFill>
        <p:spPr>
          <a:xfrm>
            <a:off x="7948142" y="587733"/>
            <a:ext cx="3405663" cy="2475789"/>
          </a:xfrm>
          <a:prstGeom prst="rect">
            <a:avLst/>
          </a:prstGeom>
        </p:spPr>
      </p:pic>
      <p:sp>
        <p:nvSpPr>
          <p:cNvPr id="5" name="Slide Number Placeholder 4"/>
          <p:cNvSpPr>
            <a:spLocks noGrp="1"/>
          </p:cNvSpPr>
          <p:nvPr>
            <p:ph type="sldNum" sz="quarter" idx="12"/>
          </p:nvPr>
        </p:nvSpPr>
        <p:spPr/>
        <p:txBody>
          <a:bodyPr/>
          <a:lstStyle/>
          <a:p>
            <a:fld id="{D85E1D48-17D0-4479-A2EF-C1377849F561}" type="slidenum">
              <a:rPr lang="en-IN" smtClean="0"/>
              <a:t>18</a:t>
            </a:fld>
            <a:endParaRPr lang="en-IN"/>
          </a:p>
        </p:txBody>
      </p:sp>
    </p:spTree>
    <p:extLst>
      <p:ext uri="{BB962C8B-B14F-4D97-AF65-F5344CB8AC3E}">
        <p14:creationId xmlns:p14="http://schemas.microsoft.com/office/powerpoint/2010/main" val="3328225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t>
            </a:r>
            <a:r>
              <a:rPr lang="en-IN" u="sng" dirty="0" smtClean="0"/>
              <a:t>Apache </a:t>
            </a:r>
            <a:r>
              <a:rPr lang="en-GB" u="sng" dirty="0" smtClean="0"/>
              <a:t>Cassandra</a:t>
            </a:r>
            <a:endParaRPr lang="en-IN" u="sng" dirty="0"/>
          </a:p>
        </p:txBody>
      </p:sp>
      <p:sp>
        <p:nvSpPr>
          <p:cNvPr id="4" name="Slide Number Placeholder 3"/>
          <p:cNvSpPr>
            <a:spLocks noGrp="1"/>
          </p:cNvSpPr>
          <p:nvPr>
            <p:ph type="sldNum" sz="quarter" idx="12"/>
          </p:nvPr>
        </p:nvSpPr>
        <p:spPr/>
        <p:txBody>
          <a:bodyPr/>
          <a:lstStyle/>
          <a:p>
            <a:fld id="{D85E1D48-17D0-4479-A2EF-C1377849F561}" type="slidenum">
              <a:rPr lang="en-IN" smtClean="0"/>
              <a:t>19</a:t>
            </a:fld>
            <a:endParaRPr lang="en-IN"/>
          </a:p>
        </p:txBody>
      </p:sp>
      <p:sp>
        <p:nvSpPr>
          <p:cNvPr id="5" name="AutoShape 4" descr="Apache Cassandra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Apache Cassandra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object 3"/>
          <p:cNvSpPr>
            <a:spLocks noChangeArrowheads="1"/>
          </p:cNvSpPr>
          <p:nvPr/>
        </p:nvSpPr>
        <p:spPr bwMode="auto">
          <a:xfrm>
            <a:off x="5611812" y="809381"/>
            <a:ext cx="2266095" cy="88753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3" name="object 4"/>
          <p:cNvSpPr>
            <a:spLocks noChangeArrowheads="1"/>
          </p:cNvSpPr>
          <p:nvPr/>
        </p:nvSpPr>
        <p:spPr bwMode="auto">
          <a:xfrm>
            <a:off x="3982854" y="4435415"/>
            <a:ext cx="3497018" cy="21764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4" name="object 5"/>
          <p:cNvSpPr>
            <a:spLocks noChangeArrowheads="1"/>
          </p:cNvSpPr>
          <p:nvPr/>
        </p:nvSpPr>
        <p:spPr bwMode="auto">
          <a:xfrm>
            <a:off x="3165836" y="4969455"/>
            <a:ext cx="941754" cy="753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5" name="object 6"/>
          <p:cNvSpPr>
            <a:spLocks noChangeArrowheads="1"/>
          </p:cNvSpPr>
          <p:nvPr/>
        </p:nvSpPr>
        <p:spPr bwMode="auto">
          <a:xfrm>
            <a:off x="3038656" y="5723305"/>
            <a:ext cx="941754" cy="7810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8" name="object 9"/>
          <p:cNvSpPr txBox="1"/>
          <p:nvPr/>
        </p:nvSpPr>
        <p:spPr>
          <a:xfrm>
            <a:off x="460375" y="2013113"/>
            <a:ext cx="10541977" cy="1477328"/>
          </a:xfrm>
          <a:prstGeom prst="rect">
            <a:avLst/>
          </a:prstGeom>
        </p:spPr>
        <p:txBody>
          <a:bodyPr wrap="square" lIns="0" tIns="0" rIns="0" bIns="0">
            <a:spAutoFit/>
          </a:bodyPr>
          <a:lstStyle>
            <a:lvl1pPr marL="450850" indent="-43815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400" dirty="0" smtClean="0">
                <a:latin typeface="+mn-lt"/>
              </a:rPr>
              <a:t>      Apache </a:t>
            </a:r>
            <a:r>
              <a:rPr lang="en-US" sz="2400" dirty="0">
                <a:latin typeface="+mn-lt"/>
              </a:rPr>
              <a:t>Cassandra is a </a:t>
            </a:r>
            <a:r>
              <a:rPr lang="en-US" sz="2400" dirty="0">
                <a:latin typeface="+mn-lt"/>
                <a:cs typeface="Times New Roman" pitchFamily="18" charset="0"/>
              </a:rPr>
              <a:t>free  and open-source distributed  </a:t>
            </a:r>
            <a:r>
              <a:rPr lang="en-US" sz="2400" dirty="0" err="1">
                <a:latin typeface="+mn-lt"/>
                <a:cs typeface="Times New Roman" pitchFamily="18" charset="0"/>
              </a:rPr>
              <a:t>NoSQL</a:t>
            </a:r>
            <a:r>
              <a:rPr lang="en-US" sz="2400" dirty="0">
                <a:latin typeface="+mn-lt"/>
                <a:cs typeface="Times New Roman" pitchFamily="18" charset="0"/>
              </a:rPr>
              <a:t> </a:t>
            </a:r>
            <a:r>
              <a:rPr lang="en-US" sz="2400" dirty="0" smtClean="0">
                <a:latin typeface="+mn-lt"/>
                <a:cs typeface="Times New Roman" pitchFamily="18" charset="0"/>
              </a:rPr>
              <a:t>database management </a:t>
            </a:r>
            <a:r>
              <a:rPr lang="en-US" sz="2400" dirty="0">
                <a:latin typeface="+mn-lt"/>
                <a:cs typeface="Times New Roman" pitchFamily="18" charset="0"/>
              </a:rPr>
              <a:t>system </a:t>
            </a:r>
            <a:r>
              <a:rPr lang="en-US" sz="2400" dirty="0">
                <a:latin typeface="+mn-lt"/>
              </a:rPr>
              <a:t>designed to </a:t>
            </a:r>
            <a:r>
              <a:rPr lang="en-US" sz="2400" dirty="0">
                <a:latin typeface="+mn-lt"/>
                <a:cs typeface="Times New Roman" pitchFamily="18" charset="0"/>
              </a:rPr>
              <a:t>handle large amounts of  data </a:t>
            </a:r>
            <a:r>
              <a:rPr lang="en-US" sz="2400" dirty="0">
                <a:latin typeface="+mn-lt"/>
              </a:rPr>
              <a:t>across many commodity servers, providing </a:t>
            </a:r>
            <a:r>
              <a:rPr lang="en-US" sz="2400" dirty="0">
                <a:latin typeface="+mn-lt"/>
                <a:cs typeface="Times New Roman" pitchFamily="18" charset="0"/>
              </a:rPr>
              <a:t>high availability </a:t>
            </a:r>
            <a:r>
              <a:rPr lang="en-US" sz="2400" dirty="0">
                <a:latin typeface="+mn-lt"/>
              </a:rPr>
              <a:t>with no single point of failure.</a:t>
            </a:r>
          </a:p>
        </p:txBody>
      </p:sp>
      <p:sp>
        <p:nvSpPr>
          <p:cNvPr id="19" name="object 10"/>
          <p:cNvSpPr txBox="1"/>
          <p:nvPr/>
        </p:nvSpPr>
        <p:spPr>
          <a:xfrm>
            <a:off x="5122618" y="4161576"/>
            <a:ext cx="3073889" cy="246221"/>
          </a:xfrm>
          <a:prstGeom prst="rect">
            <a:avLst/>
          </a:prstGeom>
        </p:spPr>
        <p:txBody>
          <a:bodyPr wrap="square" lIns="0" tIns="0" rIns="0" bIns="0">
            <a:spAutoFit/>
          </a:bodyPr>
          <a:lstStyle/>
          <a:p>
            <a:pPr marL="12700" fontAlgn="auto">
              <a:spcBef>
                <a:spcPts val="0"/>
              </a:spcBef>
              <a:spcAft>
                <a:spcPts val="0"/>
              </a:spcAft>
              <a:defRPr/>
            </a:pPr>
            <a:r>
              <a:rPr sz="1600" spc="65" dirty="0">
                <a:solidFill>
                  <a:srgbClr val="676767"/>
                </a:solidFill>
                <a:latin typeface="Arial"/>
                <a:cs typeface="Arial"/>
              </a:rPr>
              <a:t>Mult</a:t>
            </a:r>
            <a:r>
              <a:rPr sz="1600" spc="-95" dirty="0">
                <a:solidFill>
                  <a:srgbClr val="676767"/>
                </a:solidFill>
                <a:latin typeface="Arial"/>
                <a:cs typeface="Arial"/>
              </a:rPr>
              <a:t>i</a:t>
            </a:r>
            <a:r>
              <a:rPr sz="1600" spc="25" dirty="0">
                <a:solidFill>
                  <a:srgbClr val="838383"/>
                </a:solidFill>
                <a:latin typeface="Arial"/>
                <a:cs typeface="Arial"/>
              </a:rPr>
              <a:t>-</a:t>
            </a:r>
            <a:r>
              <a:rPr sz="1600" spc="5" dirty="0">
                <a:solidFill>
                  <a:srgbClr val="676767"/>
                </a:solidFill>
                <a:latin typeface="Arial"/>
                <a:cs typeface="Arial"/>
              </a:rPr>
              <a:t>server</a:t>
            </a:r>
            <a:r>
              <a:rPr sz="1600" spc="35" dirty="0">
                <a:solidFill>
                  <a:srgbClr val="676767"/>
                </a:solidFill>
                <a:latin typeface="Arial"/>
                <a:cs typeface="Arial"/>
              </a:rPr>
              <a:t> </a:t>
            </a:r>
            <a:r>
              <a:rPr sz="1600" spc="5" dirty="0">
                <a:solidFill>
                  <a:srgbClr val="676767"/>
                </a:solidFill>
                <a:latin typeface="Arial"/>
                <a:cs typeface="Arial"/>
              </a:rPr>
              <a:t>Sharded</a:t>
            </a:r>
            <a:r>
              <a:rPr sz="1600" spc="-10" dirty="0">
                <a:solidFill>
                  <a:srgbClr val="676767"/>
                </a:solidFill>
                <a:latin typeface="Arial"/>
                <a:cs typeface="Arial"/>
              </a:rPr>
              <a:t> </a:t>
            </a:r>
            <a:r>
              <a:rPr sz="1600" spc="5" dirty="0">
                <a:solidFill>
                  <a:srgbClr val="676767"/>
                </a:solidFill>
                <a:latin typeface="Arial"/>
                <a:cs typeface="Arial"/>
              </a:rPr>
              <a:t>System</a:t>
            </a:r>
            <a:endParaRPr sz="1600" dirty="0">
              <a:latin typeface="Arial"/>
              <a:cs typeface="Arial"/>
            </a:endParaRPr>
          </a:p>
        </p:txBody>
      </p:sp>
      <p:sp>
        <p:nvSpPr>
          <p:cNvPr id="20" name="object 11"/>
          <p:cNvSpPr txBox="1"/>
          <p:nvPr/>
        </p:nvSpPr>
        <p:spPr>
          <a:xfrm>
            <a:off x="3241422" y="4587223"/>
            <a:ext cx="989079" cy="246221"/>
          </a:xfrm>
          <a:prstGeom prst="rect">
            <a:avLst/>
          </a:prstGeom>
        </p:spPr>
        <p:txBody>
          <a:bodyPr wrap="square" lIns="0" tIns="0" rIns="0" bIns="0">
            <a:spAutoFit/>
          </a:bodyPr>
          <a:lstStyle/>
          <a:p>
            <a:pPr marL="12700" fontAlgn="auto">
              <a:spcBef>
                <a:spcPts val="0"/>
              </a:spcBef>
              <a:spcAft>
                <a:spcPts val="0"/>
              </a:spcAft>
              <a:defRPr/>
            </a:pPr>
            <a:r>
              <a:rPr sz="1600" spc="-50" dirty="0" smtClean="0">
                <a:solidFill>
                  <a:srgbClr val="9EA3A5"/>
                </a:solidFill>
                <a:latin typeface="Times New Roman"/>
                <a:cs typeface="Times New Roman"/>
              </a:rPr>
              <a:t>C</a:t>
            </a:r>
            <a:r>
              <a:rPr sz="1600" spc="-5" dirty="0" smtClean="0">
                <a:solidFill>
                  <a:srgbClr val="9EA3A5"/>
                </a:solidFill>
                <a:latin typeface="Times New Roman"/>
                <a:cs typeface="Times New Roman"/>
              </a:rPr>
              <a:t>l</a:t>
            </a:r>
            <a:r>
              <a:rPr sz="1600" spc="5" dirty="0" smtClean="0">
                <a:solidFill>
                  <a:srgbClr val="838383"/>
                </a:solidFill>
                <a:latin typeface="Times New Roman"/>
                <a:cs typeface="Times New Roman"/>
              </a:rPr>
              <a:t>i</a:t>
            </a:r>
            <a:r>
              <a:rPr sz="1600" spc="15" dirty="0" smtClean="0">
                <a:solidFill>
                  <a:srgbClr val="838383"/>
                </a:solidFill>
                <a:latin typeface="Times New Roman"/>
                <a:cs typeface="Times New Roman"/>
              </a:rPr>
              <a:t>e</a:t>
            </a:r>
            <a:r>
              <a:rPr sz="1600" spc="5" dirty="0" smtClean="0">
                <a:solidFill>
                  <a:srgbClr val="9EA3A5"/>
                </a:solidFill>
                <a:latin typeface="Times New Roman"/>
                <a:cs typeface="Times New Roman"/>
              </a:rPr>
              <a:t>nt</a:t>
            </a:r>
            <a:r>
              <a:rPr lang="en-GB" sz="1600" spc="5" dirty="0" smtClean="0">
                <a:solidFill>
                  <a:srgbClr val="9EA3A5"/>
                </a:solidFill>
                <a:latin typeface="Times New Roman"/>
                <a:cs typeface="Times New Roman"/>
              </a:rPr>
              <a:t>s</a:t>
            </a:r>
            <a:endParaRPr sz="1600" dirty="0">
              <a:latin typeface="Times New Roman"/>
              <a:cs typeface="Times New Roman"/>
            </a:endParaRPr>
          </a:p>
        </p:txBody>
      </p:sp>
      <p:sp>
        <p:nvSpPr>
          <p:cNvPr id="21" name="object 12"/>
          <p:cNvSpPr>
            <a:spLocks/>
          </p:cNvSpPr>
          <p:nvPr/>
        </p:nvSpPr>
        <p:spPr bwMode="auto">
          <a:xfrm>
            <a:off x="576263" y="6264275"/>
            <a:ext cx="0" cy="87313"/>
          </a:xfrm>
          <a:custGeom>
            <a:avLst/>
            <a:gdLst>
              <a:gd name="T0" fmla="*/ 0 h 86995"/>
              <a:gd name="T1" fmla="*/ 86630 h 86995"/>
            </a:gdLst>
            <a:ahLst/>
            <a:cxnLst>
              <a:cxn ang="0">
                <a:pos x="0" y="T0"/>
              </a:cxn>
              <a:cxn ang="0">
                <a:pos x="0" y="T1"/>
              </a:cxn>
            </a:cxnLst>
            <a:rect l="0" t="0" r="r" b="b"/>
            <a:pathLst>
              <a:path h="86995">
                <a:moveTo>
                  <a:pt x="0" y="0"/>
                </a:moveTo>
                <a:lnTo>
                  <a:pt x="0" y="86630"/>
                </a:lnTo>
              </a:path>
            </a:pathLst>
          </a:custGeom>
          <a:noFill/>
          <a:ln w="16572">
            <a:solidFill>
              <a:srgbClr val="1C577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25" name="object 16"/>
          <p:cNvSpPr txBox="1">
            <a:spLocks/>
          </p:cNvSpPr>
          <p:nvPr/>
        </p:nvSpPr>
        <p:spPr>
          <a:xfrm>
            <a:off x="3382963" y="6450013"/>
            <a:ext cx="3276600" cy="17145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mtClean="0"/>
              <a:t>A</a:t>
            </a:r>
            <a:r>
              <a:rPr lang="en-IN" spc="-150" smtClean="0"/>
              <a:t>P</a:t>
            </a:r>
            <a:r>
              <a:rPr lang="en-IN" spc="-140" smtClean="0"/>
              <a:t>ACHE</a:t>
            </a:r>
            <a:r>
              <a:rPr lang="en-IN" spc="85" smtClean="0"/>
              <a:t> </a:t>
            </a:r>
            <a:r>
              <a:rPr lang="en-IN" spc="-125" smtClean="0"/>
              <a:t>CASSAN</a:t>
            </a:r>
            <a:r>
              <a:rPr lang="en-IN" spc="-110" smtClean="0"/>
              <a:t> </a:t>
            </a:r>
            <a:r>
              <a:rPr lang="en-IN" spc="-145" smtClean="0"/>
              <a:t>DRA</a:t>
            </a:r>
            <a:r>
              <a:rPr lang="en-IN" spc="35" smtClean="0"/>
              <a:t> </a:t>
            </a:r>
            <a:r>
              <a:rPr lang="en-IN" spc="-130" smtClean="0"/>
              <a:t>CERTI</a:t>
            </a:r>
            <a:r>
              <a:rPr lang="en-IN" spc="-140" smtClean="0"/>
              <a:t> </a:t>
            </a:r>
            <a:r>
              <a:rPr lang="en-IN" spc="-120" smtClean="0"/>
              <a:t>FIC</a:t>
            </a:r>
            <a:r>
              <a:rPr lang="en-IN" spc="-265" smtClean="0"/>
              <a:t>A</a:t>
            </a:r>
            <a:r>
              <a:rPr lang="en-IN" spc="-75" smtClean="0"/>
              <a:t>TION</a:t>
            </a:r>
            <a:r>
              <a:rPr lang="en-IN" spc="55" smtClean="0"/>
              <a:t> </a:t>
            </a:r>
            <a:r>
              <a:rPr lang="en-IN" spc="-114" smtClean="0"/>
              <a:t>TRAIN</a:t>
            </a:r>
            <a:r>
              <a:rPr lang="en-IN" spc="75" smtClean="0"/>
              <a:t>I</a:t>
            </a:r>
            <a:r>
              <a:rPr lang="en-IN" spc="-120" smtClean="0"/>
              <a:t>NG</a:t>
            </a:r>
            <a:endParaRPr lang="en-IN" b="1">
              <a:solidFill>
                <a:srgbClr val="2F5D75"/>
              </a:solidFill>
            </a:endParaRPr>
          </a:p>
        </p:txBody>
      </p:sp>
    </p:spTree>
    <p:extLst>
      <p:ext uri="{BB962C8B-B14F-4D97-AF65-F5344CB8AC3E}">
        <p14:creationId xmlns:p14="http://schemas.microsoft.com/office/powerpoint/2010/main" val="11016182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Introduction</a:t>
            </a:r>
            <a:endParaRPr lang="en-IN" u="sng" dirty="0"/>
          </a:p>
        </p:txBody>
      </p:sp>
      <p:sp>
        <p:nvSpPr>
          <p:cNvPr id="3" name="Content Placeholder 2"/>
          <p:cNvSpPr>
            <a:spLocks noGrp="1"/>
          </p:cNvSpPr>
          <p:nvPr>
            <p:ph idx="1"/>
          </p:nvPr>
        </p:nvSpPr>
        <p:spPr>
          <a:xfrm>
            <a:off x="635000" y="1664946"/>
            <a:ext cx="10515600" cy="4070301"/>
          </a:xfrm>
        </p:spPr>
        <p:txBody>
          <a:bodyPr>
            <a:normAutofit/>
          </a:bodyPr>
          <a:lstStyle/>
          <a:p>
            <a:pPr marL="0" indent="0" algn="just">
              <a:lnSpc>
                <a:spcPct val="100000"/>
              </a:lnSpc>
              <a:buNone/>
            </a:pPr>
            <a:r>
              <a:rPr lang="en-US" sz="2600" dirty="0"/>
              <a:t>Founded in 2004, Facebook aims to empower global connectivity, facilitating friendships and openness. </a:t>
            </a:r>
            <a:r>
              <a:rPr lang="en-US" sz="2600" dirty="0" smtClean="0"/>
              <a:t>Users </a:t>
            </a:r>
            <a:r>
              <a:rPr lang="en-US" sz="2600" dirty="0"/>
              <a:t>can share various content types, fostering engagement through comments and likes. </a:t>
            </a:r>
            <a:r>
              <a:rPr lang="en-US" sz="2600" dirty="0" smtClean="0"/>
              <a:t>The </a:t>
            </a:r>
            <a:r>
              <a:rPr lang="en-US" sz="2600" dirty="0"/>
              <a:t>system, inspired by technologies like Hadoop and Hive, utilizes high-tech servers and geographically distributed data centers</a:t>
            </a:r>
            <a:r>
              <a:rPr lang="en-US" sz="2600" dirty="0" smtClean="0"/>
              <a:t>. </a:t>
            </a:r>
            <a:r>
              <a:rPr lang="en-US" sz="2600" dirty="0"/>
              <a:t>Integration of cloud computing ensures scalability and stability, supporting dynamic growth while maintaining performance metrics.</a:t>
            </a:r>
            <a:endParaRPr lang="en-IN" sz="2600" dirty="0"/>
          </a:p>
        </p:txBody>
      </p:sp>
      <p:sp>
        <p:nvSpPr>
          <p:cNvPr id="4" name="Slide Number Placeholder 3"/>
          <p:cNvSpPr>
            <a:spLocks noGrp="1"/>
          </p:cNvSpPr>
          <p:nvPr>
            <p:ph type="sldNum" sz="quarter" idx="12"/>
          </p:nvPr>
        </p:nvSpPr>
        <p:spPr/>
        <p:txBody>
          <a:bodyPr/>
          <a:lstStyle/>
          <a:p>
            <a:fld id="{D85E1D48-17D0-4479-A2EF-C1377849F561}" type="slidenum">
              <a:rPr lang="en-IN" smtClean="0"/>
              <a:t>2</a:t>
            </a:fld>
            <a:endParaRPr lang="en-IN"/>
          </a:p>
        </p:txBody>
      </p:sp>
    </p:spTree>
    <p:extLst>
      <p:ext uri="{BB962C8B-B14F-4D97-AF65-F5344CB8AC3E}">
        <p14:creationId xmlns:p14="http://schemas.microsoft.com/office/powerpoint/2010/main" val="862234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u="sng" dirty="0" smtClean="0"/>
              <a:t>History of </a:t>
            </a:r>
            <a:r>
              <a:rPr lang="en-GB" u="sng" dirty="0"/>
              <a:t>Cassandra</a:t>
            </a:r>
            <a:endParaRPr lang="en-IN" spc="0" dirty="0">
              <a:solidFill>
                <a:schemeClr val="tx1"/>
              </a:solidFill>
            </a:endParaRPr>
          </a:p>
        </p:txBody>
      </p:sp>
      <p:sp>
        <p:nvSpPr>
          <p:cNvPr id="3" name="Slide Number Placeholder 2"/>
          <p:cNvSpPr>
            <a:spLocks noGrp="1"/>
          </p:cNvSpPr>
          <p:nvPr>
            <p:ph type="sldNum" sz="quarter" idx="12"/>
          </p:nvPr>
        </p:nvSpPr>
        <p:spPr/>
        <p:txBody>
          <a:bodyPr/>
          <a:lstStyle/>
          <a:p>
            <a:fld id="{D85E1D48-17D0-4479-A2EF-C1377849F561}" type="slidenum">
              <a:rPr lang="en-IN" smtClean="0"/>
              <a:t>20</a:t>
            </a:fld>
            <a:endParaRPr lang="en-IN"/>
          </a:p>
        </p:txBody>
      </p:sp>
      <p:sp>
        <p:nvSpPr>
          <p:cNvPr id="4" name="object 3"/>
          <p:cNvSpPr>
            <a:spLocks noChangeArrowheads="1"/>
          </p:cNvSpPr>
          <p:nvPr/>
        </p:nvSpPr>
        <p:spPr bwMode="auto">
          <a:xfrm>
            <a:off x="405910" y="1889858"/>
            <a:ext cx="11243897" cy="250629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Tree>
    <p:extLst>
      <p:ext uri="{BB962C8B-B14F-4D97-AF65-F5344CB8AC3E}">
        <p14:creationId xmlns:p14="http://schemas.microsoft.com/office/powerpoint/2010/main" val="3624157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smtClean="0"/>
              <a:t>Cassandra Architecture</a:t>
            </a:r>
            <a:endParaRPr lang="en-IN" u="sng" dirty="0"/>
          </a:p>
        </p:txBody>
      </p:sp>
      <p:sp>
        <p:nvSpPr>
          <p:cNvPr id="3" name="Slide Number Placeholder 2"/>
          <p:cNvSpPr>
            <a:spLocks noGrp="1"/>
          </p:cNvSpPr>
          <p:nvPr>
            <p:ph type="sldNum" sz="quarter" idx="12"/>
          </p:nvPr>
        </p:nvSpPr>
        <p:spPr/>
        <p:txBody>
          <a:bodyPr/>
          <a:lstStyle/>
          <a:p>
            <a:fld id="{D85E1D48-17D0-4479-A2EF-C1377849F561}" type="slidenum">
              <a:rPr lang="en-IN" smtClean="0"/>
              <a:t>21</a:t>
            </a:fld>
            <a:endParaRPr lang="en-IN"/>
          </a:p>
        </p:txBody>
      </p:sp>
      <p:pic>
        <p:nvPicPr>
          <p:cNvPr id="1026" name="Picture 2" descr="Apache Cassandra Architecture - A Bias For 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112" y="1680977"/>
            <a:ext cx="11108986" cy="510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4793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u="sng" dirty="0" smtClean="0"/>
              <a:t>Features of </a:t>
            </a:r>
            <a:r>
              <a:rPr lang="en-GB" u="sng" dirty="0" smtClean="0"/>
              <a:t>Cassandra</a:t>
            </a:r>
            <a:endParaRPr lang="en-IN" dirty="0"/>
          </a:p>
        </p:txBody>
      </p:sp>
      <p:sp>
        <p:nvSpPr>
          <p:cNvPr id="3" name="Slide Number Placeholder 2"/>
          <p:cNvSpPr>
            <a:spLocks noGrp="1"/>
          </p:cNvSpPr>
          <p:nvPr>
            <p:ph type="sldNum" sz="quarter" idx="12"/>
          </p:nvPr>
        </p:nvSpPr>
        <p:spPr/>
        <p:txBody>
          <a:bodyPr/>
          <a:lstStyle/>
          <a:p>
            <a:fld id="{D85E1D48-17D0-4479-A2EF-C1377849F561}" type="slidenum">
              <a:rPr lang="en-IN" smtClean="0"/>
              <a:t>22</a:t>
            </a:fld>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998" y="1470025"/>
            <a:ext cx="5037136" cy="522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214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Distribution provides power and </a:t>
            </a:r>
            <a:r>
              <a:rPr lang="en-GB" dirty="0" smtClean="0"/>
              <a:t>resilience</a:t>
            </a:r>
            <a:endParaRPr lang="en-IN" dirty="0"/>
          </a:p>
        </p:txBody>
      </p:sp>
      <p:sp>
        <p:nvSpPr>
          <p:cNvPr id="3" name="Content Placeholder 2"/>
          <p:cNvSpPr>
            <a:spLocks noGrp="1"/>
          </p:cNvSpPr>
          <p:nvPr>
            <p:ph idx="1"/>
          </p:nvPr>
        </p:nvSpPr>
        <p:spPr>
          <a:xfrm>
            <a:off x="609600" y="1600200"/>
            <a:ext cx="8046720" cy="4876800"/>
          </a:xfrm>
        </p:spPr>
        <p:txBody>
          <a:bodyPr/>
          <a:lstStyle/>
          <a:p>
            <a:r>
              <a:rPr lang="en-GB" b="1" dirty="0"/>
              <a:t>Distributed Architecture</a:t>
            </a:r>
            <a:r>
              <a:rPr lang="en-GB" dirty="0"/>
              <a:t>: Cassandra databases are distributed across multiple machines, providing scalability and fault tolerance.</a:t>
            </a:r>
          </a:p>
          <a:p>
            <a:r>
              <a:rPr lang="en-GB" b="1" dirty="0"/>
              <a:t>Fault Tolerance</a:t>
            </a:r>
            <a:r>
              <a:rPr lang="en-GB" dirty="0"/>
              <a:t>: Distribution prevents data loss from hardware failures, ensuring data resilience.</a:t>
            </a:r>
          </a:p>
          <a:p>
            <a:r>
              <a:rPr lang="en-GB" b="1" dirty="0"/>
              <a:t>Peer-to-Peer Communication</a:t>
            </a:r>
            <a:r>
              <a:rPr lang="en-GB" dirty="0"/>
              <a:t>: Nodes communicate using the gossip protocol, facilitating coordination.</a:t>
            </a:r>
          </a:p>
          <a:p>
            <a:r>
              <a:rPr lang="en-GB" b="1" dirty="0" err="1"/>
              <a:t>Masterless</a:t>
            </a:r>
            <a:r>
              <a:rPr lang="en-GB" b="1" dirty="0"/>
              <a:t> Architecture</a:t>
            </a:r>
            <a:r>
              <a:rPr lang="en-GB" dirty="0"/>
              <a:t>: Each node provides the same functionality, enhancing resilience.</a:t>
            </a:r>
          </a:p>
          <a:p>
            <a:r>
              <a:rPr lang="en-GB" b="1" dirty="0"/>
              <a:t>Cluster Organization</a:t>
            </a:r>
            <a:r>
              <a:rPr lang="en-GB" dirty="0"/>
              <a:t>: Nodes are organized into a cluster or "ring" for efficient management and scalability</a:t>
            </a:r>
            <a:r>
              <a:rPr lang="en-GB" dirty="0" smtClean="0"/>
              <a:t>.</a:t>
            </a:r>
            <a:endParaRPr lang="en-GB" dirty="0"/>
          </a:p>
        </p:txBody>
      </p:sp>
      <p:sp>
        <p:nvSpPr>
          <p:cNvPr id="4" name="Slide Number Placeholder 3"/>
          <p:cNvSpPr>
            <a:spLocks noGrp="1"/>
          </p:cNvSpPr>
          <p:nvPr>
            <p:ph type="sldNum" sz="quarter" idx="12"/>
          </p:nvPr>
        </p:nvSpPr>
        <p:spPr/>
        <p:txBody>
          <a:bodyPr/>
          <a:lstStyle/>
          <a:p>
            <a:fld id="{D85E1D48-17D0-4479-A2EF-C1377849F561}" type="slidenum">
              <a:rPr lang="en-IN" smtClean="0"/>
              <a:t>23</a:t>
            </a:fld>
            <a:endParaRPr lang="en-IN"/>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3829" y="2099566"/>
            <a:ext cx="3620851" cy="2360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740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Want more power? Add more </a:t>
            </a:r>
            <a:r>
              <a:rPr lang="en-GB" dirty="0" smtClean="0"/>
              <a:t>nodes</a:t>
            </a:r>
            <a:endParaRPr lang="en-IN" dirty="0"/>
          </a:p>
        </p:txBody>
      </p:sp>
      <p:sp>
        <p:nvSpPr>
          <p:cNvPr id="3" name="Content Placeholder 2"/>
          <p:cNvSpPr>
            <a:spLocks noGrp="1"/>
          </p:cNvSpPr>
          <p:nvPr>
            <p:ph idx="1"/>
          </p:nvPr>
        </p:nvSpPr>
        <p:spPr>
          <a:xfrm>
            <a:off x="609600" y="1600200"/>
            <a:ext cx="7518400" cy="4876800"/>
          </a:xfrm>
        </p:spPr>
        <p:txBody>
          <a:bodyPr>
            <a:normAutofit fontScale="77500" lnSpcReduction="20000"/>
          </a:bodyPr>
          <a:lstStyle/>
          <a:p>
            <a:r>
              <a:rPr lang="en-GB" b="1" dirty="0"/>
              <a:t>Dynamic Scalability</a:t>
            </a:r>
            <a:r>
              <a:rPr lang="en-GB" dirty="0"/>
              <a:t>: Cassandra allows developers to scale databases dynamically using off-the-shelf hardware, without downtime.</a:t>
            </a:r>
          </a:p>
          <a:p>
            <a:r>
              <a:rPr lang="en-GB" b="1" dirty="0"/>
              <a:t>Horizontal Scalability</a:t>
            </a:r>
            <a:r>
              <a:rPr lang="en-GB" dirty="0"/>
              <a:t>: Unlike traditional databases like Oracle or MySQL, Cassandra scales horizontally (scale-out) by adding more nodes rather than increasing CPU power, RAM, or disk speed.</a:t>
            </a:r>
          </a:p>
          <a:p>
            <a:r>
              <a:rPr lang="en-GB" b="1" dirty="0"/>
              <a:t>Cost-Effective Scaling</a:t>
            </a:r>
            <a:r>
              <a:rPr lang="en-GB" dirty="0"/>
              <a:t>: Scaling Cassandra involves adding lower-cost commodity hardware, making it more cost-effective compared to traditional scaling methods.</a:t>
            </a:r>
          </a:p>
          <a:p>
            <a:r>
              <a:rPr lang="en-GB" b="1" dirty="0"/>
              <a:t>Simple Expansion</a:t>
            </a:r>
            <a:r>
              <a:rPr lang="en-GB" dirty="0"/>
              <a:t>: To increase data capacity or throughput, simply double the number of nodes, without complex hardware upgrades.</a:t>
            </a:r>
          </a:p>
          <a:p>
            <a:r>
              <a:rPr lang="en-GB" b="1" dirty="0"/>
              <a:t>Flexible Scaling</a:t>
            </a:r>
            <a:r>
              <a:rPr lang="en-GB" dirty="0"/>
              <a:t>: Cassandra offers the flexibility to scale up or down based on application requirements, with no downtime.</a:t>
            </a:r>
          </a:p>
          <a:p>
            <a:r>
              <a:rPr lang="en-GB" b="1" dirty="0"/>
              <a:t>Linear Scalability</a:t>
            </a:r>
            <a:r>
              <a:rPr lang="en-GB" dirty="0"/>
              <a:t>: The scalability of Cassandra is linear, meaning doubling the number of nodes doubles the capacity or throughput, with this capability extending indefinitely.</a:t>
            </a:r>
          </a:p>
          <a:p>
            <a:r>
              <a:rPr lang="en-GB" b="1" dirty="0"/>
              <a:t>Key Strength</a:t>
            </a:r>
            <a:r>
              <a:rPr lang="en-GB" dirty="0"/>
              <a:t>: Cassandra's ability to scale linearly without constraints has become one of its defining strengths.</a:t>
            </a:r>
          </a:p>
          <a:p>
            <a:endParaRPr lang="en-IN" dirty="0"/>
          </a:p>
        </p:txBody>
      </p:sp>
      <p:sp>
        <p:nvSpPr>
          <p:cNvPr id="4" name="Slide Number Placeholder 3"/>
          <p:cNvSpPr>
            <a:spLocks noGrp="1"/>
          </p:cNvSpPr>
          <p:nvPr>
            <p:ph type="sldNum" sz="quarter" idx="12"/>
          </p:nvPr>
        </p:nvSpPr>
        <p:spPr/>
        <p:txBody>
          <a:bodyPr/>
          <a:lstStyle/>
          <a:p>
            <a:fld id="{D85E1D48-17D0-4479-A2EF-C1377849F561}" type="slidenum">
              <a:rPr lang="en-IN" smtClean="0"/>
              <a:t>24</a:t>
            </a:fld>
            <a:endParaRPr lang="en-IN"/>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1315" y="1859280"/>
            <a:ext cx="3878285"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7798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Introducing </a:t>
            </a:r>
            <a:r>
              <a:rPr lang="en-IN" dirty="0" smtClean="0"/>
              <a:t>partitions</a:t>
            </a:r>
            <a:endParaRPr lang="en-IN" dirty="0"/>
          </a:p>
        </p:txBody>
      </p:sp>
      <p:sp>
        <p:nvSpPr>
          <p:cNvPr id="3" name="Content Placeholder 2"/>
          <p:cNvSpPr>
            <a:spLocks noGrp="1"/>
          </p:cNvSpPr>
          <p:nvPr>
            <p:ph idx="1"/>
          </p:nvPr>
        </p:nvSpPr>
        <p:spPr>
          <a:xfrm>
            <a:off x="609600" y="1600200"/>
            <a:ext cx="7802880" cy="4876800"/>
          </a:xfrm>
        </p:spPr>
        <p:txBody>
          <a:bodyPr>
            <a:normAutofit fontScale="77500" lnSpcReduction="20000"/>
          </a:bodyPr>
          <a:lstStyle/>
          <a:p>
            <a:r>
              <a:rPr lang="en-GB" b="1" dirty="0"/>
              <a:t>Automatic Data Distribution</a:t>
            </a:r>
            <a:r>
              <a:rPr lang="en-GB" dirty="0"/>
              <a:t>: Cassandra employs partitions to automatically distribute data across the cluster. Each node is assigned specific tokens, and data is distributed based on these token ranges, facilitating linear scalability.</a:t>
            </a:r>
          </a:p>
          <a:p>
            <a:r>
              <a:rPr lang="en-GB" b="1" dirty="0"/>
              <a:t>Partition Key and Data Distribution</a:t>
            </a:r>
            <a:r>
              <a:rPr lang="en-GB" dirty="0"/>
              <a:t>: The partition key plays a vital role in distributing data among nodes and determining data locality. A hash function applied to the partition key determines the node that will store the data based on the token range.</a:t>
            </a:r>
          </a:p>
          <a:p>
            <a:r>
              <a:rPr lang="en-GB" b="1" dirty="0"/>
              <a:t>Replication for Reliability</a:t>
            </a:r>
            <a:r>
              <a:rPr lang="en-GB" dirty="0"/>
              <a:t>: Cassandra ensures reliability and fault tolerance through data replication. The coordinator node assigns data to a partition and forwards it to the appropriate replica node responsible for that token range.</a:t>
            </a:r>
          </a:p>
          <a:p>
            <a:r>
              <a:rPr lang="en-GB" b="1" dirty="0"/>
              <a:t>Replica Nodes</a:t>
            </a:r>
            <a:r>
              <a:rPr lang="en-GB" dirty="0"/>
              <a:t>: Data can be replicated to multiple replica nodes, enhancing redundancy and fault tolerance. The replication factor (RF) determines the number of replicas for each piece of data.</a:t>
            </a:r>
          </a:p>
          <a:p>
            <a:r>
              <a:rPr lang="en-GB" b="1" dirty="0"/>
              <a:t>Coordinator Node Flexibility</a:t>
            </a:r>
            <a:r>
              <a:rPr lang="en-GB" dirty="0"/>
              <a:t>: The coordinator node, which can be any node in the cluster, is not fixed to a single location. This flexibility improves system robustness, as any node can act as the coordinator depending on the request received.</a:t>
            </a:r>
          </a:p>
          <a:p>
            <a:endParaRPr lang="en-IN" dirty="0"/>
          </a:p>
        </p:txBody>
      </p:sp>
      <p:sp>
        <p:nvSpPr>
          <p:cNvPr id="4" name="Slide Number Placeholder 3"/>
          <p:cNvSpPr>
            <a:spLocks noGrp="1"/>
          </p:cNvSpPr>
          <p:nvPr>
            <p:ph type="sldNum" sz="quarter" idx="12"/>
          </p:nvPr>
        </p:nvSpPr>
        <p:spPr/>
        <p:txBody>
          <a:bodyPr/>
          <a:lstStyle/>
          <a:p>
            <a:fld id="{D85E1D48-17D0-4479-A2EF-C1377849F561}" type="slidenum">
              <a:rPr lang="en-IN" smtClean="0"/>
              <a:t>25</a:t>
            </a:fld>
            <a:endParaRPr lang="en-IN"/>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8239" y="1865610"/>
            <a:ext cx="3383484" cy="167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8239" y="4009072"/>
            <a:ext cx="3291337" cy="1934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549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Replication ensures reliability and fault </a:t>
            </a:r>
            <a:r>
              <a:rPr lang="en-GB" dirty="0" smtClean="0"/>
              <a:t>tolerance</a:t>
            </a:r>
            <a:endParaRPr lang="en-IN" dirty="0"/>
          </a:p>
        </p:txBody>
      </p:sp>
      <p:sp>
        <p:nvSpPr>
          <p:cNvPr id="3" name="Content Placeholder 2"/>
          <p:cNvSpPr>
            <a:spLocks noGrp="1"/>
          </p:cNvSpPr>
          <p:nvPr>
            <p:ph idx="1"/>
          </p:nvPr>
        </p:nvSpPr>
        <p:spPr>
          <a:xfrm>
            <a:off x="609600" y="1600200"/>
            <a:ext cx="8077200" cy="4876800"/>
          </a:xfrm>
        </p:spPr>
        <p:txBody>
          <a:bodyPr>
            <a:normAutofit lnSpcReduction="10000"/>
          </a:bodyPr>
          <a:lstStyle/>
          <a:p>
            <a:r>
              <a:rPr lang="en-IN" b="1" dirty="0" smtClean="0"/>
              <a:t>Replication </a:t>
            </a:r>
            <a:r>
              <a:rPr lang="en-IN" b="1" dirty="0"/>
              <a:t>Factor (RF)</a:t>
            </a:r>
            <a:r>
              <a:rPr lang="en-IN" dirty="0"/>
              <a:t>: Determines the number of data copies stored in Cassandra, ensuring fault </a:t>
            </a:r>
            <a:r>
              <a:rPr lang="en-IN" dirty="0" smtClean="0"/>
              <a:t>tolerance</a:t>
            </a:r>
          </a:p>
          <a:p>
            <a:r>
              <a:rPr lang="en-IN" dirty="0" smtClean="0"/>
              <a:t>.</a:t>
            </a:r>
            <a:r>
              <a:rPr lang="en-IN" b="1" dirty="0"/>
              <a:t>Resilience and Fault Tolerance</a:t>
            </a:r>
            <a:r>
              <a:rPr lang="en-IN" dirty="0"/>
              <a:t>: Cassandra's distributed nature enables self-healing and data availability even during failures</a:t>
            </a:r>
            <a:r>
              <a:rPr lang="en-IN" dirty="0" smtClean="0"/>
              <a:t>.</a:t>
            </a:r>
          </a:p>
          <a:p>
            <a:r>
              <a:rPr lang="en-IN" b="1" dirty="0" smtClean="0"/>
              <a:t>Self-Healing </a:t>
            </a:r>
            <a:r>
              <a:rPr lang="en-IN" b="1" dirty="0"/>
              <a:t>Mechanism</a:t>
            </a:r>
            <a:r>
              <a:rPr lang="en-IN" dirty="0"/>
              <a:t>: Coordinator nodes store hints and automatically repair replicas, ensuring consistency</a:t>
            </a:r>
            <a:r>
              <a:rPr lang="en-IN" dirty="0" smtClean="0"/>
              <a:t>.</a:t>
            </a:r>
          </a:p>
          <a:p>
            <a:r>
              <a:rPr lang="en-IN" b="1" dirty="0" smtClean="0"/>
              <a:t>Performance </a:t>
            </a:r>
            <a:r>
              <a:rPr lang="en-IN" b="1" dirty="0"/>
              <a:t>Benefits</a:t>
            </a:r>
            <a:r>
              <a:rPr lang="en-IN" dirty="0"/>
              <a:t>: Multiple replicas distribute workload, enhancing system </a:t>
            </a:r>
            <a:r>
              <a:rPr lang="en-IN" dirty="0" smtClean="0"/>
              <a:t>performance</a:t>
            </a:r>
          </a:p>
          <a:p>
            <a:r>
              <a:rPr lang="en-IN" dirty="0" smtClean="0"/>
              <a:t>.</a:t>
            </a:r>
            <a:r>
              <a:rPr lang="en-IN" b="1" dirty="0"/>
              <a:t>Cross-Data </a:t>
            </a:r>
            <a:r>
              <a:rPr lang="en-IN" b="1" dirty="0" err="1"/>
              <a:t>Center</a:t>
            </a:r>
            <a:r>
              <a:rPr lang="en-IN" b="1" dirty="0"/>
              <a:t> Replication</a:t>
            </a:r>
            <a:r>
              <a:rPr lang="en-IN" dirty="0"/>
              <a:t>: Data is automatically replicated across data </a:t>
            </a:r>
            <a:r>
              <a:rPr lang="en-IN" dirty="0" err="1"/>
              <a:t>centers</a:t>
            </a:r>
            <a:r>
              <a:rPr lang="en-IN" dirty="0"/>
              <a:t>, minimizing latency for global access.</a:t>
            </a:r>
          </a:p>
        </p:txBody>
      </p:sp>
      <p:sp>
        <p:nvSpPr>
          <p:cNvPr id="4" name="Slide Number Placeholder 3"/>
          <p:cNvSpPr>
            <a:spLocks noGrp="1"/>
          </p:cNvSpPr>
          <p:nvPr>
            <p:ph type="sldNum" sz="quarter" idx="12"/>
          </p:nvPr>
        </p:nvSpPr>
        <p:spPr/>
        <p:txBody>
          <a:bodyPr/>
          <a:lstStyle/>
          <a:p>
            <a:fld id="{D85E1D48-17D0-4479-A2EF-C1377849F561}" type="slidenum">
              <a:rPr lang="en-IN" smtClean="0"/>
              <a:t>26</a:t>
            </a:fld>
            <a:endParaRPr lang="en-IN"/>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7491" y="2248954"/>
            <a:ext cx="3084586" cy="192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7334" y="4562477"/>
            <a:ext cx="3224666" cy="88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512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Tuning consistency</a:t>
            </a:r>
            <a:endParaRPr lang="en-IN" dirty="0"/>
          </a:p>
        </p:txBody>
      </p:sp>
      <p:sp>
        <p:nvSpPr>
          <p:cNvPr id="3" name="Content Placeholder 2"/>
          <p:cNvSpPr>
            <a:spLocks noGrp="1"/>
          </p:cNvSpPr>
          <p:nvPr>
            <p:ph idx="1"/>
          </p:nvPr>
        </p:nvSpPr>
        <p:spPr>
          <a:xfrm>
            <a:off x="609600" y="1600200"/>
            <a:ext cx="8418653" cy="4876800"/>
          </a:xfrm>
        </p:spPr>
        <p:txBody>
          <a:bodyPr>
            <a:normAutofit fontScale="92500" lnSpcReduction="20000"/>
          </a:bodyPr>
          <a:lstStyle/>
          <a:p>
            <a:r>
              <a:rPr lang="en-GB" b="1" dirty="0"/>
              <a:t>CAP Theorem and Cassandra</a:t>
            </a:r>
            <a:r>
              <a:rPr lang="en-GB" dirty="0"/>
              <a:t>: Cassandra is inherently an AP (Available Partition-tolerant) database, meaning it prioritizes availability and partition tolerance over strict consistency.</a:t>
            </a:r>
          </a:p>
          <a:p>
            <a:r>
              <a:rPr lang="en-GB" b="1" dirty="0"/>
              <a:t>Consistency Level (CL)</a:t>
            </a:r>
            <a:r>
              <a:rPr lang="en-GB" dirty="0"/>
              <a:t>: Represents the minimum number of nodes that must acknowledge a read or write operation for it to be successful.</a:t>
            </a:r>
          </a:p>
          <a:p>
            <a:r>
              <a:rPr lang="en-GB" b="1" dirty="0"/>
              <a:t>Configurability</a:t>
            </a:r>
            <a:r>
              <a:rPr lang="en-GB" dirty="0"/>
              <a:t>: Cassandra allows configuring consistency levels on a per-query basis, providing flexibility in balancing performance, availability, and data integrity.</a:t>
            </a:r>
          </a:p>
          <a:p>
            <a:r>
              <a:rPr lang="en-GB" b="1" dirty="0"/>
              <a:t>Example</a:t>
            </a:r>
            <a:r>
              <a:rPr lang="en-GB" dirty="0"/>
              <a:t>: With a replication factor of three and a consistency level of QUORUM (requiring acknowledgment from 2 out of 3 replicas), the coordinator needs acknowledgment from two replicas for a successful query.</a:t>
            </a:r>
          </a:p>
          <a:p>
            <a:r>
              <a:rPr lang="en-GB" b="1" dirty="0"/>
              <a:t>Granular Control</a:t>
            </a:r>
            <a:r>
              <a:rPr lang="en-GB" dirty="0"/>
              <a:t>: While tuning consistency levels requires skill, Cassandra's granularity in control allows for detailed deployment management</a:t>
            </a:r>
            <a:r>
              <a:rPr lang="en-GB" dirty="0" smtClean="0"/>
              <a:t>.</a:t>
            </a:r>
            <a:endParaRPr lang="en-GB" dirty="0"/>
          </a:p>
        </p:txBody>
      </p:sp>
      <p:sp>
        <p:nvSpPr>
          <p:cNvPr id="4" name="Slide Number Placeholder 3"/>
          <p:cNvSpPr>
            <a:spLocks noGrp="1"/>
          </p:cNvSpPr>
          <p:nvPr>
            <p:ph type="sldNum" sz="quarter" idx="12"/>
          </p:nvPr>
        </p:nvSpPr>
        <p:spPr/>
        <p:txBody>
          <a:bodyPr/>
          <a:lstStyle/>
          <a:p>
            <a:fld id="{D85E1D48-17D0-4479-A2EF-C1377849F561}" type="slidenum">
              <a:rPr lang="en-IN" smtClean="0"/>
              <a:t>27</a:t>
            </a:fld>
            <a:endParaRPr lang="en-IN"/>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2680" y="1563654"/>
            <a:ext cx="3235960" cy="164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0470" y="3791549"/>
            <a:ext cx="3351530" cy="170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206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smtClean="0"/>
              <a:t>Cassandra Database Elements</a:t>
            </a:r>
            <a:endParaRPr lang="en-IN" u="sng" dirty="0"/>
          </a:p>
        </p:txBody>
      </p:sp>
      <p:sp>
        <p:nvSpPr>
          <p:cNvPr id="3" name="Slide Number Placeholder 2"/>
          <p:cNvSpPr>
            <a:spLocks noGrp="1"/>
          </p:cNvSpPr>
          <p:nvPr>
            <p:ph type="sldNum" sz="quarter" idx="12"/>
          </p:nvPr>
        </p:nvSpPr>
        <p:spPr/>
        <p:txBody>
          <a:bodyPr/>
          <a:lstStyle/>
          <a:p>
            <a:fld id="{D85E1D48-17D0-4479-A2EF-C1377849F561}" type="slidenum">
              <a:rPr lang="en-IN" smtClean="0"/>
              <a:t>28</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1545697"/>
            <a:ext cx="1018857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832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Clusters</a:t>
            </a:r>
            <a:endParaRPr lang="en-IN" dirty="0"/>
          </a:p>
        </p:txBody>
      </p:sp>
      <p:sp>
        <p:nvSpPr>
          <p:cNvPr id="3" name="Content Placeholder 2"/>
          <p:cNvSpPr>
            <a:spLocks noGrp="1"/>
          </p:cNvSpPr>
          <p:nvPr>
            <p:ph idx="1"/>
          </p:nvPr>
        </p:nvSpPr>
        <p:spPr>
          <a:xfrm>
            <a:off x="609600" y="1600200"/>
            <a:ext cx="8991070" cy="4876800"/>
          </a:xfrm>
        </p:spPr>
        <p:txBody>
          <a:bodyPr>
            <a:normAutofit/>
          </a:bodyPr>
          <a:lstStyle/>
          <a:p>
            <a:pPr>
              <a:buClr>
                <a:srgbClr val="428C8A"/>
              </a:buClr>
              <a:buFont typeface="Arial" charset="0"/>
              <a:buChar char="•"/>
            </a:pPr>
            <a:endParaRPr lang="en-US" dirty="0">
              <a:cs typeface="Arial" pitchFamily="34" charset="0"/>
            </a:endParaRPr>
          </a:p>
          <a:p>
            <a:pPr>
              <a:buClr>
                <a:srgbClr val="428C8A"/>
              </a:buClr>
              <a:buFont typeface="Arial" charset="0"/>
              <a:buChar char="•"/>
            </a:pPr>
            <a:r>
              <a:rPr lang="en-GB" spc="5" dirty="0">
                <a:cs typeface="Arial" pitchFamily="34" charset="0"/>
              </a:rPr>
              <a:t>The</a:t>
            </a:r>
            <a:r>
              <a:rPr lang="en-GB" dirty="0">
                <a:cs typeface="Arial" pitchFamily="34" charset="0"/>
              </a:rPr>
              <a:t> </a:t>
            </a:r>
            <a:r>
              <a:rPr lang="en-GB" spc="35" dirty="0">
                <a:cs typeface="Arial" pitchFamily="34" charset="0"/>
              </a:rPr>
              <a:t>outermost</a:t>
            </a:r>
            <a:r>
              <a:rPr lang="en-GB" spc="95" dirty="0">
                <a:cs typeface="Arial" pitchFamily="34" charset="0"/>
              </a:rPr>
              <a:t> </a:t>
            </a:r>
            <a:r>
              <a:rPr lang="en-GB" spc="35" dirty="0">
                <a:cs typeface="Arial" pitchFamily="34" charset="0"/>
              </a:rPr>
              <a:t>structure</a:t>
            </a:r>
            <a:r>
              <a:rPr lang="en-GB" spc="70" dirty="0">
                <a:cs typeface="Arial" pitchFamily="34" charset="0"/>
              </a:rPr>
              <a:t> </a:t>
            </a:r>
            <a:r>
              <a:rPr lang="en-GB" spc="50" dirty="0">
                <a:cs typeface="Arial" pitchFamily="34" charset="0"/>
              </a:rPr>
              <a:t>i</a:t>
            </a:r>
            <a:r>
              <a:rPr lang="en-GB" spc="55" dirty="0">
                <a:cs typeface="Arial" pitchFamily="34" charset="0"/>
              </a:rPr>
              <a:t>n</a:t>
            </a:r>
            <a:r>
              <a:rPr lang="en-GB" spc="-70" dirty="0">
                <a:cs typeface="Arial" pitchFamily="34" charset="0"/>
              </a:rPr>
              <a:t> </a:t>
            </a:r>
            <a:r>
              <a:rPr lang="en-GB" spc="-25" dirty="0">
                <a:cs typeface="Arial" pitchFamily="34" charset="0"/>
              </a:rPr>
              <a:t>Cassandra</a:t>
            </a:r>
            <a:r>
              <a:rPr lang="en-GB" spc="140" dirty="0">
                <a:cs typeface="Arial" pitchFamily="34" charset="0"/>
              </a:rPr>
              <a:t> </a:t>
            </a:r>
            <a:r>
              <a:rPr lang="en-GB" spc="10" dirty="0">
                <a:cs typeface="Arial" pitchFamily="34" charset="0"/>
              </a:rPr>
              <a:t>i</a:t>
            </a:r>
            <a:r>
              <a:rPr lang="en-GB" spc="-60" dirty="0">
                <a:cs typeface="Arial" pitchFamily="34" charset="0"/>
              </a:rPr>
              <a:t>s</a:t>
            </a:r>
            <a:r>
              <a:rPr lang="en-GB" spc="-20" dirty="0">
                <a:cs typeface="Arial" pitchFamily="34" charset="0"/>
              </a:rPr>
              <a:t> </a:t>
            </a:r>
            <a:r>
              <a:rPr lang="en-GB" spc="40" dirty="0">
                <a:cs typeface="Arial" pitchFamily="34" charset="0"/>
              </a:rPr>
              <a:t>the</a:t>
            </a:r>
            <a:r>
              <a:rPr lang="en-GB" spc="-5" dirty="0">
                <a:cs typeface="Arial" pitchFamily="34" charset="0"/>
              </a:rPr>
              <a:t> </a:t>
            </a:r>
            <a:r>
              <a:rPr lang="en-GB" spc="15" dirty="0" smtClean="0">
                <a:cs typeface="Arial" pitchFamily="34" charset="0"/>
              </a:rPr>
              <a:t>cluster.</a:t>
            </a:r>
            <a:endParaRPr lang="en-US" dirty="0">
              <a:cs typeface="Arial" pitchFamily="34" charset="0"/>
            </a:endParaRPr>
          </a:p>
          <a:p>
            <a:pPr>
              <a:buClr>
                <a:srgbClr val="428C8A"/>
              </a:buClr>
              <a:buFont typeface="Arial" charset="0"/>
              <a:buChar char="•"/>
            </a:pPr>
            <a:r>
              <a:rPr lang="en-US" dirty="0">
                <a:cs typeface="Arial" pitchFamily="34" charset="0"/>
              </a:rPr>
              <a:t>Cluster is a container for </a:t>
            </a:r>
            <a:r>
              <a:rPr lang="en-US" dirty="0" err="1">
                <a:cs typeface="Arial" pitchFamily="34" charset="0"/>
              </a:rPr>
              <a:t>Keyspaces</a:t>
            </a:r>
            <a:endParaRPr lang="en-US" dirty="0">
              <a:cs typeface="Arial" pitchFamily="34" charset="0"/>
            </a:endParaRPr>
          </a:p>
          <a:p>
            <a:pPr>
              <a:buClr>
                <a:srgbClr val="428C8A"/>
              </a:buClr>
              <a:buFont typeface="Arial" charset="0"/>
              <a:buChar char="•"/>
            </a:pPr>
            <a:r>
              <a:rPr lang="en-US" dirty="0">
                <a:cs typeface="Arial" pitchFamily="34" charset="0"/>
              </a:rPr>
              <a:t>Sometimes called the ring, because Cassandra assigns data to nodes in the cluster by arranging them in a </a:t>
            </a:r>
            <a:r>
              <a:rPr lang="en-US" dirty="0" smtClean="0">
                <a:cs typeface="Arial" pitchFamily="34" charset="0"/>
              </a:rPr>
              <a:t>ring.</a:t>
            </a:r>
            <a:endParaRPr lang="en-US" dirty="0">
              <a:cs typeface="Arial" pitchFamily="34" charset="0"/>
            </a:endParaRPr>
          </a:p>
          <a:p>
            <a:pPr>
              <a:buClr>
                <a:srgbClr val="428C8A"/>
              </a:buClr>
              <a:buFont typeface="Arial" charset="0"/>
              <a:buChar char="•"/>
            </a:pPr>
            <a:r>
              <a:rPr lang="en-US" dirty="0">
                <a:cs typeface="Arial" pitchFamily="34" charset="0"/>
              </a:rPr>
              <a:t>A node holds a replica for different range of data</a:t>
            </a:r>
          </a:p>
          <a:p>
            <a:r>
              <a:rPr lang="en-GB" dirty="0"/>
              <a:t>Each node in the cluster is responsible for storing and processing data.</a:t>
            </a:r>
          </a:p>
          <a:p>
            <a:r>
              <a:rPr lang="en-GB" dirty="0"/>
              <a:t>Facilitates horizontal scalability and fault tolerance.</a:t>
            </a:r>
          </a:p>
          <a:p>
            <a:endParaRPr lang="en-IN" dirty="0">
              <a:cs typeface="Arial" pitchFamily="34" charset="0"/>
            </a:endParaRPr>
          </a:p>
        </p:txBody>
      </p:sp>
      <p:sp>
        <p:nvSpPr>
          <p:cNvPr id="4" name="Slide Number Placeholder 3"/>
          <p:cNvSpPr>
            <a:spLocks noGrp="1"/>
          </p:cNvSpPr>
          <p:nvPr>
            <p:ph type="sldNum" sz="quarter" idx="12"/>
          </p:nvPr>
        </p:nvSpPr>
        <p:spPr/>
        <p:txBody>
          <a:bodyPr/>
          <a:lstStyle/>
          <a:p>
            <a:fld id="{D85E1D48-17D0-4479-A2EF-C1377849F561}" type="slidenum">
              <a:rPr lang="en-IN" smtClean="0"/>
              <a:t>29</a:t>
            </a:fld>
            <a:endParaRPr lang="en-IN"/>
          </a:p>
        </p:txBody>
      </p:sp>
      <p:sp>
        <p:nvSpPr>
          <p:cNvPr id="5" name="object 4"/>
          <p:cNvSpPr>
            <a:spLocks noChangeArrowheads="1"/>
          </p:cNvSpPr>
          <p:nvPr/>
        </p:nvSpPr>
        <p:spPr bwMode="auto">
          <a:xfrm>
            <a:off x="9600670" y="2132013"/>
            <a:ext cx="2054225" cy="21113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Tree>
    <p:extLst>
      <p:ext uri="{BB962C8B-B14F-4D97-AF65-F5344CB8AC3E}">
        <p14:creationId xmlns:p14="http://schemas.microsoft.com/office/powerpoint/2010/main" val="575504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0159"/>
            <a:ext cx="10515600" cy="1325563"/>
          </a:xfrm>
        </p:spPr>
        <p:txBody>
          <a:bodyPr/>
          <a:lstStyle/>
          <a:p>
            <a:r>
              <a:rPr lang="en-IN" u="sng" dirty="0" smtClean="0"/>
              <a:t>Facebook - Features</a:t>
            </a:r>
            <a:endParaRPr lang="en-IN" u="sng" dirty="0"/>
          </a:p>
        </p:txBody>
      </p:sp>
      <p:sp>
        <p:nvSpPr>
          <p:cNvPr id="4" name="Slide Number Placeholder 3"/>
          <p:cNvSpPr>
            <a:spLocks noGrp="1"/>
          </p:cNvSpPr>
          <p:nvPr>
            <p:ph type="sldNum" sz="quarter" idx="12"/>
          </p:nvPr>
        </p:nvSpPr>
        <p:spPr/>
        <p:txBody>
          <a:bodyPr/>
          <a:lstStyle/>
          <a:p>
            <a:fld id="{D85E1D48-17D0-4479-A2EF-C1377849F561}" type="slidenum">
              <a:rPr lang="en-IN" smtClean="0"/>
              <a:t>3</a:t>
            </a:fld>
            <a:endParaRPr lang="en-IN"/>
          </a:p>
        </p:txBody>
      </p:sp>
      <p:sp>
        <p:nvSpPr>
          <p:cNvPr id="8" name="Content Placeholder 2"/>
          <p:cNvSpPr>
            <a:spLocks noGrp="1"/>
          </p:cNvSpPr>
          <p:nvPr>
            <p:ph idx="1"/>
          </p:nvPr>
        </p:nvSpPr>
        <p:spPr>
          <a:xfrm>
            <a:off x="721360" y="1209505"/>
            <a:ext cx="8310879" cy="5844416"/>
          </a:xfrm>
        </p:spPr>
        <p:txBody>
          <a:bodyPr>
            <a:normAutofit fontScale="77500" lnSpcReduction="20000"/>
          </a:bodyPr>
          <a:lstStyle/>
          <a:p>
            <a:pPr marL="0" indent="0">
              <a:lnSpc>
                <a:spcPct val="120000"/>
              </a:lnSpc>
              <a:buNone/>
            </a:pPr>
            <a:r>
              <a:rPr lang="en-US" u="sng" dirty="0" smtClean="0"/>
              <a:t>Core Features:</a:t>
            </a:r>
          </a:p>
          <a:p>
            <a:pPr>
              <a:lnSpc>
                <a:spcPct val="120000"/>
              </a:lnSpc>
            </a:pPr>
            <a:r>
              <a:rPr lang="en-US" dirty="0"/>
              <a:t>Wall: Original profile space where users post text, multimedia, photos, and videos, visible to chosen audiences.</a:t>
            </a:r>
          </a:p>
          <a:p>
            <a:pPr>
              <a:lnSpc>
                <a:spcPct val="120000"/>
              </a:lnSpc>
            </a:pPr>
            <a:r>
              <a:rPr lang="en-US" dirty="0"/>
              <a:t>News Feed: Displays real-time updates of friends' activities, profile changes, and upcoming events.</a:t>
            </a:r>
          </a:p>
          <a:p>
            <a:pPr>
              <a:lnSpc>
                <a:spcPct val="120000"/>
              </a:lnSpc>
            </a:pPr>
            <a:r>
              <a:rPr lang="en-US" dirty="0"/>
              <a:t>Timeline: Organizes user content chronologically, including posts, photos, and videos.</a:t>
            </a:r>
          </a:p>
          <a:p>
            <a:pPr>
              <a:lnSpc>
                <a:spcPct val="120000"/>
              </a:lnSpc>
            </a:pPr>
            <a:r>
              <a:rPr lang="en-US" dirty="0"/>
              <a:t>Friendship: Central feature allowing users to connect with others, manage friend lists, and send/receive friend requests</a:t>
            </a:r>
            <a:r>
              <a:rPr lang="en-US" dirty="0" smtClean="0"/>
              <a:t>.</a:t>
            </a:r>
            <a:endParaRPr lang="en-US" dirty="0"/>
          </a:p>
          <a:p>
            <a:pPr marL="0" indent="0" algn="just">
              <a:lnSpc>
                <a:spcPct val="120000"/>
              </a:lnSpc>
              <a:buNone/>
            </a:pPr>
            <a:r>
              <a:rPr lang="en-US" u="sng" dirty="0"/>
              <a:t>User Accessibility:</a:t>
            </a:r>
          </a:p>
          <a:p>
            <a:pPr algn="just">
              <a:lnSpc>
                <a:spcPct val="120000"/>
              </a:lnSpc>
            </a:pPr>
            <a:r>
              <a:rPr lang="en-US" dirty="0"/>
              <a:t>Users can easily access Facebook via any internet-enabled device, including desktops and mobile devices.</a:t>
            </a:r>
          </a:p>
          <a:p>
            <a:pPr algn="just">
              <a:lnSpc>
                <a:spcPct val="120000"/>
              </a:lnSpc>
            </a:pPr>
            <a:r>
              <a:rPr lang="en-US" dirty="0"/>
              <a:t>Registration is a simple process, requiring a username and password, followed by friend invitations and profile setup.</a:t>
            </a:r>
          </a:p>
          <a:p>
            <a:pPr marL="0" indent="0" algn="just">
              <a:lnSpc>
                <a:spcPct val="120000"/>
              </a:lnSpc>
              <a:buNone/>
            </a:pPr>
            <a:r>
              <a:rPr lang="en-US" u="sng" dirty="0"/>
              <a:t>Messaging Services:</a:t>
            </a:r>
          </a:p>
          <a:p>
            <a:pPr algn="just">
              <a:lnSpc>
                <a:spcPct val="120000"/>
              </a:lnSpc>
            </a:pPr>
            <a:r>
              <a:rPr lang="en-US" dirty="0"/>
              <a:t>Messaging and Outbox: Allows users to send messages, including text, instant messages, emails, and regular messages, to individuals or groups.</a:t>
            </a:r>
          </a:p>
          <a:p>
            <a:endParaRPr lang="en-IN" dirty="0"/>
          </a:p>
          <a:p>
            <a:pPr marL="0" indent="0">
              <a:lnSpc>
                <a:spcPct val="120000"/>
              </a:lnSpc>
              <a:buNone/>
            </a:pPr>
            <a:endParaRPr lang="en-US" dirty="0"/>
          </a:p>
          <a:p>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819" y="1646239"/>
            <a:ext cx="3252048" cy="4144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7689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err="1" smtClean="0"/>
              <a:t>Keyspaces</a:t>
            </a:r>
            <a:endParaRPr lang="en-IN" u="sng" dirty="0"/>
          </a:p>
        </p:txBody>
      </p:sp>
      <p:sp>
        <p:nvSpPr>
          <p:cNvPr id="3" name="Content Placeholder 2"/>
          <p:cNvSpPr>
            <a:spLocks noGrp="1"/>
          </p:cNvSpPr>
          <p:nvPr>
            <p:ph idx="1"/>
          </p:nvPr>
        </p:nvSpPr>
        <p:spPr/>
        <p:txBody>
          <a:bodyPr>
            <a:normAutofit/>
          </a:bodyPr>
          <a:lstStyle/>
          <a:p>
            <a:r>
              <a:rPr lang="en-GB" dirty="0"/>
              <a:t>Serve as logical containers for data.</a:t>
            </a:r>
          </a:p>
          <a:p>
            <a:r>
              <a:rPr lang="en-GB" dirty="0"/>
              <a:t>Similar to databases in traditional relational databases.</a:t>
            </a:r>
          </a:p>
          <a:p>
            <a:r>
              <a:rPr lang="en-GB" dirty="0"/>
              <a:t>Organize related tables and column families.</a:t>
            </a:r>
          </a:p>
          <a:p>
            <a:r>
              <a:rPr lang="en-GB" dirty="0"/>
              <a:t>Define replication strategies and data distribution policies.</a:t>
            </a:r>
          </a:p>
          <a:p>
            <a:r>
              <a:rPr lang="en-GB" dirty="0"/>
              <a:t>Allow for isolation and management of data access and permissions.</a:t>
            </a:r>
          </a:p>
          <a:p>
            <a:endParaRPr lang="en-GB" dirty="0" smtClean="0">
              <a:latin typeface="+mj-lt"/>
            </a:endParaRPr>
          </a:p>
          <a:p>
            <a:r>
              <a:rPr lang="en-GB" dirty="0" err="1" smtClean="0">
                <a:latin typeface="+mj-lt"/>
              </a:rPr>
              <a:t>Eg</a:t>
            </a:r>
            <a:r>
              <a:rPr lang="en-GB" dirty="0" smtClean="0">
                <a:latin typeface="+mj-lt"/>
              </a:rPr>
              <a:t>:</a:t>
            </a:r>
          </a:p>
          <a:p>
            <a:pPr marL="0" indent="0">
              <a:buNone/>
            </a:pPr>
            <a:r>
              <a:rPr lang="en-IN" sz="1600" dirty="0" smtClean="0"/>
              <a:t>               Connected to Test Cluster at 127.0.0.1:9042.</a:t>
            </a:r>
          </a:p>
          <a:p>
            <a:pPr marL="0" indent="0">
              <a:buNone/>
            </a:pPr>
            <a:r>
              <a:rPr lang="en-IN" sz="1600" dirty="0" smtClean="0"/>
              <a:t>               </a:t>
            </a:r>
            <a:r>
              <a:rPr lang="en-IN" sz="1600" dirty="0" err="1" smtClean="0"/>
              <a:t>cqlsh</a:t>
            </a:r>
            <a:r>
              <a:rPr lang="en-IN" sz="1600" dirty="0" smtClean="0"/>
              <a:t>&gt; CREATE KEYSPACE ABC WITH replication = {'class': '</a:t>
            </a:r>
            <a:r>
              <a:rPr lang="en-IN" sz="1600" dirty="0" err="1" smtClean="0"/>
              <a:t>SimpleStrategy</a:t>
            </a:r>
            <a:r>
              <a:rPr lang="en-IN" sz="1600" dirty="0" smtClean="0"/>
              <a:t>', '</a:t>
            </a:r>
            <a:r>
              <a:rPr lang="en-IN" sz="1600" dirty="0" err="1" smtClean="0"/>
              <a:t>replication_factor</a:t>
            </a:r>
            <a:r>
              <a:rPr lang="en-IN" sz="1600" dirty="0" smtClean="0"/>
              <a:t>': '3' </a:t>
            </a:r>
          </a:p>
          <a:p>
            <a:pPr marL="0" indent="0">
              <a:buNone/>
            </a:pPr>
            <a:r>
              <a:rPr lang="en-IN" sz="1600" dirty="0"/>
              <a:t> </a:t>
            </a:r>
            <a:r>
              <a:rPr lang="en-IN" sz="1600" dirty="0" smtClean="0"/>
              <a:t>              AND durable writes = TRUE</a:t>
            </a:r>
            <a:r>
              <a:rPr lang="en-IN" sz="1600" dirty="0" smtClean="0"/>
              <a:t>;}</a:t>
            </a:r>
            <a:endParaRPr lang="en-IN" sz="1600" dirty="0" smtClean="0"/>
          </a:p>
          <a:p>
            <a:endParaRPr lang="en-IN" dirty="0">
              <a:latin typeface="+mj-lt"/>
            </a:endParaRPr>
          </a:p>
        </p:txBody>
      </p:sp>
      <p:sp>
        <p:nvSpPr>
          <p:cNvPr id="4" name="Slide Number Placeholder 3"/>
          <p:cNvSpPr>
            <a:spLocks noGrp="1"/>
          </p:cNvSpPr>
          <p:nvPr>
            <p:ph type="sldNum" sz="quarter" idx="12"/>
          </p:nvPr>
        </p:nvSpPr>
        <p:spPr/>
        <p:txBody>
          <a:bodyPr/>
          <a:lstStyle/>
          <a:p>
            <a:fld id="{D85E1D48-17D0-4479-A2EF-C1377849F561}" type="slidenum">
              <a:rPr lang="en-IN" smtClean="0"/>
              <a:t>30</a:t>
            </a:fld>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780" y="473605"/>
            <a:ext cx="485457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765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smtClean="0"/>
              <a:t>Column </a:t>
            </a:r>
            <a:r>
              <a:rPr lang="en-GB" u="sng" dirty="0" smtClean="0"/>
              <a:t>Family  And CQL Table </a:t>
            </a:r>
            <a:endParaRPr lang="en-IN" u="sng" dirty="0"/>
          </a:p>
        </p:txBody>
      </p:sp>
      <p:sp>
        <p:nvSpPr>
          <p:cNvPr id="3" name="Content Placeholder 2"/>
          <p:cNvSpPr>
            <a:spLocks noGrp="1"/>
          </p:cNvSpPr>
          <p:nvPr>
            <p:ph idx="1"/>
          </p:nvPr>
        </p:nvSpPr>
        <p:spPr>
          <a:xfrm>
            <a:off x="609600" y="1600200"/>
            <a:ext cx="7910146" cy="4876800"/>
          </a:xfrm>
        </p:spPr>
        <p:txBody>
          <a:bodyPr>
            <a:normAutofit fontScale="92500" lnSpcReduction="20000"/>
          </a:bodyPr>
          <a:lstStyle/>
          <a:p>
            <a:pPr>
              <a:lnSpc>
                <a:spcPct val="155000"/>
              </a:lnSpc>
              <a:buClr>
                <a:srgbClr val="496E7C"/>
              </a:buClr>
              <a:buFont typeface="Arial" charset="0"/>
              <a:buChar char="•"/>
            </a:pPr>
            <a:r>
              <a:rPr lang="en-US" dirty="0">
                <a:latin typeface="+mj-lt"/>
              </a:rPr>
              <a:t>A column family is a container </a:t>
            </a:r>
            <a:r>
              <a:rPr lang="en-US" dirty="0">
                <a:latin typeface="+mj-lt"/>
                <a:cs typeface="Times New Roman" pitchFamily="18" charset="0"/>
              </a:rPr>
              <a:t>for  an ordered collection of rows, each of which is itself an ordered collection of </a:t>
            </a:r>
            <a:r>
              <a:rPr lang="en-US" dirty="0" smtClean="0">
                <a:latin typeface="+mj-lt"/>
                <a:cs typeface="Times New Roman" pitchFamily="18" charset="0"/>
              </a:rPr>
              <a:t>columns</a:t>
            </a:r>
            <a:endParaRPr lang="en-US" dirty="0">
              <a:latin typeface="+mj-lt"/>
              <a:cs typeface="Times New Roman" pitchFamily="18" charset="0"/>
            </a:endParaRPr>
          </a:p>
          <a:p>
            <a:pPr>
              <a:buClr>
                <a:srgbClr val="496E7C"/>
              </a:buClr>
              <a:buFont typeface="Arial" charset="0"/>
              <a:buChar char="•"/>
            </a:pPr>
            <a:r>
              <a:rPr lang="en-US" dirty="0">
                <a:latin typeface="+mj-lt"/>
              </a:rPr>
              <a:t>We can freely </a:t>
            </a:r>
            <a:r>
              <a:rPr lang="en-US" dirty="0">
                <a:latin typeface="+mj-lt"/>
                <a:cs typeface="Times New Roman" pitchFamily="18" charset="0"/>
              </a:rPr>
              <a:t>add any column to any </a:t>
            </a:r>
            <a:r>
              <a:rPr lang="en-US" dirty="0" smtClean="0">
                <a:latin typeface="+mj-lt"/>
                <a:cs typeface="Times New Roman" pitchFamily="18" charset="0"/>
              </a:rPr>
              <a:t>column family </a:t>
            </a:r>
            <a:r>
              <a:rPr lang="en-US" dirty="0">
                <a:latin typeface="+mj-lt"/>
                <a:cs typeface="Times New Roman" pitchFamily="18" charset="0"/>
              </a:rPr>
              <a:t>at any </a:t>
            </a:r>
            <a:r>
              <a:rPr lang="en-US" dirty="0" err="1" smtClean="0">
                <a:latin typeface="+mj-lt"/>
                <a:cs typeface="Times New Roman" pitchFamily="18" charset="0"/>
              </a:rPr>
              <a:t>time,</a:t>
            </a:r>
            <a:r>
              <a:rPr lang="en-US" dirty="0" err="1" smtClean="0">
                <a:latin typeface="+mj-lt"/>
              </a:rPr>
              <a:t>depending</a:t>
            </a:r>
            <a:r>
              <a:rPr lang="en-US" dirty="0" smtClean="0">
                <a:latin typeface="+mj-lt"/>
              </a:rPr>
              <a:t> </a:t>
            </a:r>
            <a:r>
              <a:rPr lang="en-US" dirty="0">
                <a:latin typeface="+mj-lt"/>
              </a:rPr>
              <a:t>on your </a:t>
            </a:r>
            <a:r>
              <a:rPr lang="en-US" dirty="0" smtClean="0">
                <a:latin typeface="+mj-lt"/>
              </a:rPr>
              <a:t>needs</a:t>
            </a:r>
            <a:r>
              <a:rPr lang="en-US" dirty="0" smtClean="0">
                <a:latin typeface="+mj-lt"/>
              </a:rPr>
              <a:t>.</a:t>
            </a:r>
          </a:p>
          <a:p>
            <a:pPr>
              <a:lnSpc>
                <a:spcPct val="165000"/>
              </a:lnSpc>
              <a:spcBef>
                <a:spcPts val="113"/>
              </a:spcBef>
              <a:buClr>
                <a:srgbClr val="2F5D75"/>
              </a:buClr>
              <a:buFont typeface="Arial" charset="0"/>
              <a:buChar char="•"/>
            </a:pPr>
            <a:r>
              <a:rPr lang="en-US" dirty="0" smtClean="0"/>
              <a:t>CQL </a:t>
            </a:r>
            <a:r>
              <a:rPr lang="en-US" dirty="0"/>
              <a:t>tables provide </a:t>
            </a:r>
            <a:r>
              <a:rPr lang="en-US" dirty="0">
                <a:cs typeface="Times New Roman" pitchFamily="18" charset="0"/>
              </a:rPr>
              <a:t>two-dimensional view of a column </a:t>
            </a:r>
            <a:r>
              <a:rPr lang="en-US" dirty="0" smtClean="0">
                <a:cs typeface="Times New Roman" pitchFamily="18" charset="0"/>
              </a:rPr>
              <a:t>family </a:t>
            </a:r>
            <a:r>
              <a:rPr lang="en-US" dirty="0"/>
              <a:t>which contains  potentially </a:t>
            </a:r>
            <a:r>
              <a:rPr lang="en-US" dirty="0" err="1"/>
              <a:t>multi·dimensional</a:t>
            </a:r>
            <a:r>
              <a:rPr lang="en-US" dirty="0"/>
              <a:t> data.</a:t>
            </a:r>
            <a:endParaRPr lang="en-US" dirty="0">
              <a:cs typeface="Times New Roman" pitchFamily="18" charset="0"/>
            </a:endParaRPr>
          </a:p>
          <a:p>
            <a:pPr>
              <a:buClr>
                <a:srgbClr val="2F5D75"/>
              </a:buClr>
              <a:buFont typeface="Arial" charset="0"/>
              <a:buChar char="•"/>
            </a:pPr>
            <a:r>
              <a:rPr lang="en-US" dirty="0"/>
              <a:t>CQL table and column family are largely interchangeable terms</a:t>
            </a:r>
          </a:p>
          <a:p>
            <a:pPr marL="0" indent="0">
              <a:buNone/>
            </a:pPr>
            <a:endParaRPr lang="en-GB" dirty="0"/>
          </a:p>
          <a:p>
            <a:pPr marL="0" indent="0">
              <a:buNone/>
            </a:pPr>
            <a:r>
              <a:rPr lang="en-GB" dirty="0" err="1"/>
              <a:t>Eg</a:t>
            </a:r>
            <a:r>
              <a:rPr lang="en-GB" dirty="0"/>
              <a:t>:</a:t>
            </a:r>
          </a:p>
          <a:p>
            <a:pPr marL="0" indent="0">
              <a:buNone/>
            </a:pPr>
            <a:r>
              <a:rPr lang="en-GB" sz="1800" dirty="0"/>
              <a:t>[</a:t>
            </a:r>
            <a:r>
              <a:rPr lang="en-GB" sz="1800" dirty="0" err="1"/>
              <a:t>cqlsh:abc</a:t>
            </a:r>
            <a:r>
              <a:rPr lang="en-GB" sz="1800" dirty="0"/>
              <a:t>&gt; CREATE TABLE </a:t>
            </a:r>
            <a:r>
              <a:rPr lang="en-GB" sz="1800" dirty="0" err="1"/>
              <a:t>race_winners</a:t>
            </a:r>
            <a:r>
              <a:rPr lang="en-GB" sz="1800" dirty="0"/>
              <a:t> ( </a:t>
            </a:r>
            <a:r>
              <a:rPr lang="en-GB" sz="1800" dirty="0" err="1"/>
              <a:t>race_position</a:t>
            </a:r>
            <a:r>
              <a:rPr lang="en-GB" sz="1800" dirty="0"/>
              <a:t> </a:t>
            </a:r>
            <a:r>
              <a:rPr lang="en-GB" sz="1800" dirty="0" err="1"/>
              <a:t>int</a:t>
            </a:r>
            <a:r>
              <a:rPr lang="en-GB" sz="1800" dirty="0"/>
              <a:t>, </a:t>
            </a:r>
            <a:r>
              <a:rPr lang="en-GB" sz="1800" dirty="0" err="1"/>
              <a:t>cyclist_name</a:t>
            </a:r>
            <a:r>
              <a:rPr lang="en-GB" sz="1800" dirty="0"/>
              <a:t> </a:t>
            </a:r>
            <a:r>
              <a:rPr lang="en-GB" sz="1800" dirty="0" err="1"/>
              <a:t>text,PRIMARY</a:t>
            </a:r>
            <a:r>
              <a:rPr lang="en-GB" sz="1800" dirty="0"/>
              <a:t> KEY </a:t>
            </a:r>
            <a:r>
              <a:rPr lang="en-GB" sz="1800" dirty="0" smtClean="0"/>
              <a:t>(</a:t>
            </a:r>
            <a:r>
              <a:rPr lang="en-GB" sz="1800" dirty="0" err="1"/>
              <a:t>race_name</a:t>
            </a:r>
            <a:r>
              <a:rPr lang="en-GB" sz="1800" dirty="0"/>
              <a:t>, </a:t>
            </a:r>
            <a:r>
              <a:rPr lang="en-GB" sz="1800" dirty="0" err="1"/>
              <a:t>race_position</a:t>
            </a:r>
            <a:r>
              <a:rPr lang="en-GB" sz="1800" dirty="0"/>
              <a:t>));</a:t>
            </a:r>
          </a:p>
          <a:p>
            <a:pPr marL="0" indent="0">
              <a:buNone/>
            </a:pPr>
            <a:r>
              <a:rPr lang="en-GB" sz="1800" dirty="0" err="1"/>
              <a:t>cqlsh:abc</a:t>
            </a:r>
            <a:r>
              <a:rPr lang="en-GB" sz="1800" dirty="0"/>
              <a:t>&gt;</a:t>
            </a:r>
          </a:p>
          <a:p>
            <a:pPr>
              <a:buClr>
                <a:srgbClr val="496E7C"/>
              </a:buClr>
              <a:buFont typeface="Arial" charset="0"/>
              <a:buChar char="•"/>
            </a:pPr>
            <a:endParaRPr lang="en-US" dirty="0">
              <a:latin typeface="+mj-lt"/>
            </a:endParaRPr>
          </a:p>
          <a:p>
            <a:pPr marL="0" indent="0">
              <a:buNone/>
            </a:pPr>
            <a:endParaRPr lang="en-IN" dirty="0"/>
          </a:p>
        </p:txBody>
      </p:sp>
      <p:sp>
        <p:nvSpPr>
          <p:cNvPr id="4" name="Slide Number Placeholder 3"/>
          <p:cNvSpPr>
            <a:spLocks noGrp="1"/>
          </p:cNvSpPr>
          <p:nvPr>
            <p:ph type="sldNum" sz="quarter" idx="12"/>
          </p:nvPr>
        </p:nvSpPr>
        <p:spPr/>
        <p:txBody>
          <a:bodyPr/>
          <a:lstStyle/>
          <a:p>
            <a:fld id="{D85E1D48-17D0-4479-A2EF-C1377849F561}" type="slidenum">
              <a:rPr lang="en-IN" smtClean="0"/>
              <a:t>31</a:t>
            </a:fld>
            <a:endParaRPr lang="en-IN"/>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0383" y="2560895"/>
            <a:ext cx="3253195" cy="18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361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Facebook's Content Distribution Network</a:t>
            </a:r>
            <a:endParaRPr lang="en-IN" u="sng" dirty="0">
              <a:solidFill>
                <a:schemeClr val="tx1"/>
              </a:solidFill>
            </a:endParaRPr>
          </a:p>
        </p:txBody>
      </p:sp>
      <p:sp>
        <p:nvSpPr>
          <p:cNvPr id="3" name="Content Placeholder 2"/>
          <p:cNvSpPr>
            <a:spLocks noGrp="1"/>
          </p:cNvSpPr>
          <p:nvPr>
            <p:ph idx="1"/>
          </p:nvPr>
        </p:nvSpPr>
        <p:spPr/>
        <p:txBody>
          <a:bodyPr>
            <a:normAutofit/>
          </a:bodyPr>
          <a:lstStyle/>
          <a:p>
            <a:pPr marL="0" indent="0">
              <a:buNone/>
            </a:pPr>
            <a:r>
              <a:rPr lang="en-US" dirty="0"/>
              <a:t>Facebook's Content Distribution Network (FBCDN) delivers photos and videos to Facebook users. The FBCDN stack has multiple backend storage systems and multiple layers of caches. The FBCDN team has studied the stack to find ways to improve it. Some of their findings include:</a:t>
            </a:r>
          </a:p>
          <a:p>
            <a:r>
              <a:rPr lang="en-US" dirty="0"/>
              <a:t>Advanced caching algorithms: Some advanced caching algorithms, like </a:t>
            </a:r>
            <a:r>
              <a:rPr lang="en-US" dirty="0" err="1"/>
              <a:t>Quadruply</a:t>
            </a:r>
            <a:r>
              <a:rPr lang="en-US" dirty="0"/>
              <a:t> Segmented LRU (S4LRU), can increase the hit ratio of caches.</a:t>
            </a:r>
          </a:p>
          <a:p>
            <a:r>
              <a:rPr lang="en-US" dirty="0" err="1"/>
              <a:t>BlockCache</a:t>
            </a:r>
            <a:r>
              <a:rPr lang="en-US" dirty="0"/>
              <a:t>: This solution applies Segmented LRU logic to large fixed-size blocks of items.</a:t>
            </a:r>
          </a:p>
          <a:p>
            <a:r>
              <a:rPr lang="en-US" dirty="0"/>
              <a:t>Larger caches: Larger caches improve hit ratios.</a:t>
            </a:r>
          </a:p>
          <a:p>
            <a:r>
              <a:rPr lang="en-US" dirty="0"/>
              <a:t>Being smarter about what items you keep in the cache: Can also improve hit ratios. </a:t>
            </a:r>
          </a:p>
          <a:p>
            <a:endParaRPr lang="en-IN" dirty="0"/>
          </a:p>
        </p:txBody>
      </p:sp>
      <p:sp>
        <p:nvSpPr>
          <p:cNvPr id="4" name="Slide Number Placeholder 3"/>
          <p:cNvSpPr>
            <a:spLocks noGrp="1"/>
          </p:cNvSpPr>
          <p:nvPr>
            <p:ph type="sldNum" sz="quarter" idx="12"/>
          </p:nvPr>
        </p:nvSpPr>
        <p:spPr/>
        <p:txBody>
          <a:bodyPr/>
          <a:lstStyle/>
          <a:p>
            <a:fld id="{D85E1D48-17D0-4479-A2EF-C1377849F561}" type="slidenum">
              <a:rPr lang="en-IN" smtClean="0"/>
              <a:t>32</a:t>
            </a:fld>
            <a:endParaRPr lang="en-IN"/>
          </a:p>
        </p:txBody>
      </p:sp>
    </p:spTree>
    <p:extLst>
      <p:ext uri="{BB962C8B-B14F-4D97-AF65-F5344CB8AC3E}">
        <p14:creationId xmlns:p14="http://schemas.microsoft.com/office/powerpoint/2010/main" val="472935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Cloud Computing’s Role</a:t>
            </a:r>
            <a:endParaRPr lang="en-IN" u="sng"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2492994" y="1337706"/>
            <a:ext cx="7206017" cy="5281458"/>
          </a:xfrm>
          <a:prstGeom prst="rect">
            <a:avLst/>
          </a:prstGeom>
        </p:spPr>
      </p:pic>
      <p:sp>
        <p:nvSpPr>
          <p:cNvPr id="3" name="Slide Number Placeholder 2"/>
          <p:cNvSpPr>
            <a:spLocks noGrp="1"/>
          </p:cNvSpPr>
          <p:nvPr>
            <p:ph type="sldNum" sz="quarter" idx="12"/>
          </p:nvPr>
        </p:nvSpPr>
        <p:spPr/>
        <p:txBody>
          <a:bodyPr/>
          <a:lstStyle/>
          <a:p>
            <a:fld id="{D85E1D48-17D0-4479-A2EF-C1377849F561}" type="slidenum">
              <a:rPr lang="en-IN" smtClean="0"/>
              <a:t>33</a:t>
            </a:fld>
            <a:endParaRPr lang="en-IN"/>
          </a:p>
        </p:txBody>
      </p:sp>
    </p:spTree>
    <p:extLst>
      <p:ext uri="{BB962C8B-B14F-4D97-AF65-F5344CB8AC3E}">
        <p14:creationId xmlns:p14="http://schemas.microsoft.com/office/powerpoint/2010/main" val="10721964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Distributed System Characteristics –FB Edition</a:t>
            </a:r>
            <a:endParaRPr lang="en-IN" u="sng" dirty="0">
              <a:solidFill>
                <a:schemeClr val="tx1"/>
              </a:solidFill>
            </a:endParaRPr>
          </a:p>
        </p:txBody>
      </p:sp>
      <p:sp>
        <p:nvSpPr>
          <p:cNvPr id="3" name="Content Placeholder 2"/>
          <p:cNvSpPr>
            <a:spLocks noGrp="1"/>
          </p:cNvSpPr>
          <p:nvPr>
            <p:ph idx="1"/>
          </p:nvPr>
        </p:nvSpPr>
        <p:spPr>
          <a:xfrm>
            <a:off x="838206" y="1825625"/>
            <a:ext cx="6613479" cy="4351338"/>
          </a:xfrm>
        </p:spPr>
        <p:txBody>
          <a:bodyPr>
            <a:normAutofit fontScale="92500" lnSpcReduction="20000"/>
          </a:bodyPr>
          <a:lstStyle/>
          <a:p>
            <a:pPr marL="0" indent="0">
              <a:buNone/>
            </a:pPr>
            <a:r>
              <a:rPr lang="en-US" dirty="0" smtClean="0"/>
              <a:t>1. </a:t>
            </a:r>
            <a:r>
              <a:rPr lang="en-US" i="1" dirty="0" smtClean="0"/>
              <a:t>Resource Sharing: </a:t>
            </a:r>
            <a:r>
              <a:rPr lang="en-US" dirty="0" smtClean="0"/>
              <a:t>Facebook allows users to share various resources such as photos, videos, and documents across the platform, demonstrating the ability to utilize data anywhere in the system.</a:t>
            </a:r>
          </a:p>
          <a:p>
            <a:pPr marL="0" indent="0">
              <a:buNone/>
            </a:pPr>
            <a:endParaRPr lang="en-US" dirty="0" smtClean="0"/>
          </a:p>
          <a:p>
            <a:pPr marL="0" indent="0">
              <a:buNone/>
            </a:pPr>
            <a:r>
              <a:rPr lang="en-US" dirty="0" smtClean="0"/>
              <a:t>2. </a:t>
            </a:r>
            <a:r>
              <a:rPr lang="en-US" i="1" dirty="0" smtClean="0"/>
              <a:t>Openness: </a:t>
            </a:r>
            <a:r>
              <a:rPr lang="en-US" dirty="0" smtClean="0"/>
              <a:t>Facebook regularly updates and improves its system, often incorporating user feedback and suggestions, showcasing openness in software development and sharing.</a:t>
            </a:r>
          </a:p>
          <a:p>
            <a:pPr marL="0" indent="0">
              <a:buNone/>
            </a:pPr>
            <a:endParaRPr lang="en-US" dirty="0" smtClean="0"/>
          </a:p>
          <a:p>
            <a:pPr marL="0" indent="0">
              <a:buNone/>
            </a:pPr>
            <a:r>
              <a:rPr lang="en-US" dirty="0" smtClean="0"/>
              <a:t>3.</a:t>
            </a:r>
            <a:r>
              <a:rPr lang="en-US" i="1" dirty="0" smtClean="0"/>
              <a:t>Concurrency: </a:t>
            </a:r>
            <a:r>
              <a:rPr lang="en-US" dirty="0" smtClean="0"/>
              <a:t>Facebook's distributed architecture allows multiple users from remote locations to concurrently access and perform activities on the platform, demonstrating concurrency in action.</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7451679" y="2402930"/>
            <a:ext cx="4563728" cy="2796868"/>
          </a:xfrm>
          <a:prstGeom prst="rect">
            <a:avLst/>
          </a:prstGeom>
        </p:spPr>
      </p:pic>
      <p:sp>
        <p:nvSpPr>
          <p:cNvPr id="5" name="Slide Number Placeholder 4"/>
          <p:cNvSpPr>
            <a:spLocks noGrp="1"/>
          </p:cNvSpPr>
          <p:nvPr>
            <p:ph type="sldNum" sz="quarter" idx="12"/>
          </p:nvPr>
        </p:nvSpPr>
        <p:spPr/>
        <p:txBody>
          <a:bodyPr/>
          <a:lstStyle/>
          <a:p>
            <a:fld id="{D85E1D48-17D0-4479-A2EF-C1377849F561}" type="slidenum">
              <a:rPr lang="en-IN" smtClean="0"/>
              <a:t>34</a:t>
            </a:fld>
            <a:endParaRPr lang="en-IN"/>
          </a:p>
        </p:txBody>
      </p:sp>
    </p:spTree>
    <p:extLst>
      <p:ext uri="{BB962C8B-B14F-4D97-AF65-F5344CB8AC3E}">
        <p14:creationId xmlns:p14="http://schemas.microsoft.com/office/powerpoint/2010/main" val="428835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6979"/>
            <a:ext cx="10515600" cy="5439984"/>
          </a:xfrm>
        </p:spPr>
        <p:txBody>
          <a:bodyPr>
            <a:noAutofit/>
          </a:bodyPr>
          <a:lstStyle/>
          <a:p>
            <a:pPr marL="0" indent="0">
              <a:buNone/>
            </a:pPr>
            <a:r>
              <a:rPr lang="en-US" sz="2400" dirty="0" smtClean="0"/>
              <a:t>4. </a:t>
            </a:r>
            <a:r>
              <a:rPr lang="en-US" sz="2400" i="1" dirty="0" smtClean="0"/>
              <a:t>Scalability:  </a:t>
            </a:r>
            <a:r>
              <a:rPr lang="en-US" sz="2400" dirty="0" smtClean="0"/>
              <a:t>Facebook accommodates millions of users and data interactions daily, showcasing its ability to scale to meet growing demands while maintaining responsiveness.</a:t>
            </a:r>
          </a:p>
          <a:p>
            <a:pPr marL="0" indent="0">
              <a:buNone/>
            </a:pPr>
            <a:endParaRPr lang="en-US" sz="2400" dirty="0" smtClean="0"/>
          </a:p>
          <a:p>
            <a:pPr marL="0" indent="0">
              <a:buNone/>
            </a:pPr>
            <a:r>
              <a:rPr lang="en-US" sz="2400" dirty="0" smtClean="0"/>
              <a:t>5. </a:t>
            </a:r>
            <a:r>
              <a:rPr lang="en-US" sz="2400" i="1" dirty="0" smtClean="0"/>
              <a:t>Fault Tolerance: </a:t>
            </a:r>
            <a:r>
              <a:rPr lang="en-US" sz="2400" dirty="0" smtClean="0"/>
              <a:t>Facebook's system architecture is designed to handle hardware or software failures without degrading performance, ensuring uninterrupted service for users.</a:t>
            </a:r>
          </a:p>
          <a:p>
            <a:pPr marL="0" indent="0">
              <a:buNone/>
            </a:pPr>
            <a:endParaRPr lang="en-US" sz="2400" dirty="0" smtClean="0"/>
          </a:p>
          <a:p>
            <a:pPr marL="0" indent="0">
              <a:buNone/>
            </a:pPr>
            <a:r>
              <a:rPr lang="en-US" sz="2400" dirty="0" smtClean="0"/>
              <a:t>6. </a:t>
            </a:r>
            <a:r>
              <a:rPr lang="en-US" sz="2400" i="1" dirty="0" smtClean="0"/>
              <a:t>Transparency: </a:t>
            </a:r>
            <a:r>
              <a:rPr lang="en-US" sz="2400" dirty="0" err="1" smtClean="0"/>
              <a:t>Fabebook</a:t>
            </a:r>
            <a:r>
              <a:rPr lang="en-US" sz="2400" dirty="0" smtClean="0"/>
              <a:t> hides the complexities of its distributed system from users and application programs, providing a seamless experience while maintaining privacy and security.</a:t>
            </a:r>
          </a:p>
          <a:p>
            <a:pPr marL="0" indent="0">
              <a:buNone/>
            </a:pPr>
            <a:endParaRPr lang="en-US" sz="2400" dirty="0" smtClean="0"/>
          </a:p>
          <a:p>
            <a:pPr marL="0" indent="0">
              <a:buNone/>
            </a:pPr>
            <a:r>
              <a:rPr lang="en-US" sz="2400" dirty="0" smtClean="0"/>
              <a:t>7. </a:t>
            </a:r>
            <a:r>
              <a:rPr lang="en-US" sz="2400" i="1" dirty="0" smtClean="0"/>
              <a:t>Heterogeneity: </a:t>
            </a:r>
            <a:r>
              <a:rPr lang="en-US" sz="2400" dirty="0" smtClean="0"/>
              <a:t>Facebook's system components, including networks, hardware, operating systems, programming languages, and developer implementations, can vary, showcasing heterogeneity in distributed systems.</a:t>
            </a:r>
            <a:endParaRPr lang="en-IN" sz="2400" dirty="0" smtClean="0"/>
          </a:p>
          <a:p>
            <a:endParaRPr lang="en-IN" sz="2400" dirty="0"/>
          </a:p>
        </p:txBody>
      </p:sp>
      <p:sp>
        <p:nvSpPr>
          <p:cNvPr id="2" name="Slide Number Placeholder 1"/>
          <p:cNvSpPr>
            <a:spLocks noGrp="1"/>
          </p:cNvSpPr>
          <p:nvPr>
            <p:ph type="sldNum" sz="quarter" idx="12"/>
          </p:nvPr>
        </p:nvSpPr>
        <p:spPr/>
        <p:txBody>
          <a:bodyPr/>
          <a:lstStyle/>
          <a:p>
            <a:fld id="{D85E1D48-17D0-4479-A2EF-C1377849F561}" type="slidenum">
              <a:rPr lang="en-IN" smtClean="0"/>
              <a:t>35</a:t>
            </a:fld>
            <a:endParaRPr lang="en-IN"/>
          </a:p>
        </p:txBody>
      </p:sp>
    </p:spTree>
    <p:extLst>
      <p:ext uri="{BB962C8B-B14F-4D97-AF65-F5344CB8AC3E}">
        <p14:creationId xmlns:p14="http://schemas.microsoft.com/office/powerpoint/2010/main" val="1104593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tx1"/>
                </a:solidFill>
              </a:rPr>
              <a:t>Conclusion</a:t>
            </a:r>
            <a:endParaRPr lang="en-IN" u="sng" dirty="0">
              <a:solidFill>
                <a:schemeClr val="tx1"/>
              </a:solidFill>
            </a:endParaRPr>
          </a:p>
        </p:txBody>
      </p:sp>
      <p:sp>
        <p:nvSpPr>
          <p:cNvPr id="3" name="Content Placeholder 2"/>
          <p:cNvSpPr>
            <a:spLocks noGrp="1"/>
          </p:cNvSpPr>
          <p:nvPr>
            <p:ph idx="1"/>
          </p:nvPr>
        </p:nvSpPr>
        <p:spPr/>
        <p:txBody>
          <a:bodyPr/>
          <a:lstStyle/>
          <a:p>
            <a:pPr marL="0" indent="0">
              <a:buNone/>
            </a:pPr>
            <a:r>
              <a:rPr lang="en-US" dirty="0" smtClean="0"/>
              <a:t>In conclusion, Facebook's distributed system architecture, built on highly equipped data centers and leveraging technologies like Hadoop, ensures availability and reliability. Geographically distributed data centers and CDN replication support scalability. Enhancements such as real-time messaging and integration with cloud computing further optimize performance and scalability. Overall, Facebook's distributed system continues to evolve to meet the demands of its rapidly growing user base while maintaining reliability and performance.</a:t>
            </a:r>
            <a:endParaRPr lang="en-IN" dirty="0"/>
          </a:p>
        </p:txBody>
      </p:sp>
      <p:sp>
        <p:nvSpPr>
          <p:cNvPr id="4" name="Slide Number Placeholder 3"/>
          <p:cNvSpPr>
            <a:spLocks noGrp="1"/>
          </p:cNvSpPr>
          <p:nvPr>
            <p:ph type="sldNum" sz="quarter" idx="12"/>
          </p:nvPr>
        </p:nvSpPr>
        <p:spPr/>
        <p:txBody>
          <a:bodyPr/>
          <a:lstStyle/>
          <a:p>
            <a:fld id="{D85E1D48-17D0-4479-A2EF-C1377849F561}" type="slidenum">
              <a:rPr lang="en-IN" smtClean="0"/>
              <a:t>36</a:t>
            </a:fld>
            <a:endParaRPr lang="en-IN"/>
          </a:p>
        </p:txBody>
      </p:sp>
    </p:spTree>
    <p:extLst>
      <p:ext uri="{BB962C8B-B14F-4D97-AF65-F5344CB8AC3E}">
        <p14:creationId xmlns:p14="http://schemas.microsoft.com/office/powerpoint/2010/main" val="3695614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smtClean="0">
                <a:solidFill>
                  <a:schemeClr val="tx1"/>
                </a:solidFill>
              </a:rPr>
              <a:t>References</a:t>
            </a:r>
            <a:endParaRPr lang="en-IN" u="sng" dirty="0">
              <a:solidFill>
                <a:schemeClr val="tx1"/>
              </a:solidFill>
            </a:endParaRPr>
          </a:p>
        </p:txBody>
      </p:sp>
      <p:sp>
        <p:nvSpPr>
          <p:cNvPr id="3" name="Content Placeholder 2"/>
          <p:cNvSpPr>
            <a:spLocks noGrp="1"/>
          </p:cNvSpPr>
          <p:nvPr>
            <p:ph idx="1"/>
          </p:nvPr>
        </p:nvSpPr>
        <p:spPr/>
        <p:txBody>
          <a:bodyPr/>
          <a:lstStyle/>
          <a:p>
            <a:r>
              <a:rPr lang="en-GB" dirty="0"/>
              <a:t>Salem, </a:t>
            </a:r>
            <a:r>
              <a:rPr lang="en-GB" dirty="0" err="1"/>
              <a:t>Asma</a:t>
            </a:r>
            <a:r>
              <a:rPr lang="en-GB" dirty="0"/>
              <a:t>. (2017). Facebook Distributed System Case Study For Distributed System Inside Facebook </a:t>
            </a:r>
            <a:r>
              <a:rPr lang="en-GB" dirty="0" err="1"/>
              <a:t>Datacenters</a:t>
            </a:r>
            <a:r>
              <a:rPr lang="en-GB" dirty="0"/>
              <a:t>. 10.13140/RG.2.2.15877.04329. </a:t>
            </a:r>
            <a:endParaRPr lang="en-GB" dirty="0" smtClean="0"/>
          </a:p>
          <a:p>
            <a:r>
              <a:rPr lang="en-GB" dirty="0" smtClean="0"/>
              <a:t>Contents from </a:t>
            </a:r>
            <a:r>
              <a:rPr lang="en-IN" dirty="0"/>
              <a:t> </a:t>
            </a:r>
            <a:r>
              <a:rPr lang="en-IN" dirty="0" smtClean="0"/>
              <a:t>”</a:t>
            </a:r>
            <a:r>
              <a:rPr lang="en-IN" i="1" dirty="0" smtClean="0"/>
              <a:t>Engineering</a:t>
            </a:r>
            <a:r>
              <a:rPr lang="en-IN" i="1" dirty="0"/>
              <a:t> at </a:t>
            </a:r>
            <a:r>
              <a:rPr lang="en-IN" i="1" dirty="0" smtClean="0"/>
              <a:t>meta</a:t>
            </a:r>
            <a:r>
              <a:rPr lang="en-IN" dirty="0" smtClean="0"/>
              <a:t>”.</a:t>
            </a:r>
          </a:p>
          <a:p>
            <a:r>
              <a:rPr lang="en-IN" dirty="0"/>
              <a:t>https://</a:t>
            </a:r>
            <a:r>
              <a:rPr lang="en-IN" dirty="0" smtClean="0"/>
              <a:t>cassandra.apache.org/doc</a:t>
            </a:r>
            <a:endParaRPr lang="en-IN" dirty="0"/>
          </a:p>
          <a:p>
            <a:r>
              <a:rPr lang="en-IN" dirty="0" smtClean="0"/>
              <a:t>https</a:t>
            </a:r>
            <a:r>
              <a:rPr lang="en-IN" dirty="0"/>
              <a:t>://</a:t>
            </a:r>
            <a:r>
              <a:rPr lang="en-IN" dirty="0" smtClean="0"/>
              <a:t>hadoop.apache.org/docs</a:t>
            </a:r>
            <a:endParaRPr lang="en-IN" dirty="0"/>
          </a:p>
          <a:p>
            <a:pPr marL="0" indent="0">
              <a:buNone/>
            </a:pPr>
            <a:endParaRPr lang="en-IN" dirty="0" smtClean="0"/>
          </a:p>
        </p:txBody>
      </p:sp>
      <p:sp>
        <p:nvSpPr>
          <p:cNvPr id="4" name="Slide Number Placeholder 3"/>
          <p:cNvSpPr>
            <a:spLocks noGrp="1"/>
          </p:cNvSpPr>
          <p:nvPr>
            <p:ph type="sldNum" sz="quarter" idx="12"/>
          </p:nvPr>
        </p:nvSpPr>
        <p:spPr/>
        <p:txBody>
          <a:bodyPr/>
          <a:lstStyle/>
          <a:p>
            <a:fld id="{D85E1D48-17D0-4479-A2EF-C1377849F561}" type="slidenum">
              <a:rPr lang="en-IN" smtClean="0"/>
              <a:t>37</a:t>
            </a:fld>
            <a:endParaRPr lang="en-IN"/>
          </a:p>
        </p:txBody>
      </p:sp>
    </p:spTree>
    <p:extLst>
      <p:ext uri="{BB962C8B-B14F-4D97-AF65-F5344CB8AC3E}">
        <p14:creationId xmlns:p14="http://schemas.microsoft.com/office/powerpoint/2010/main" val="924830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53720"/>
            <a:ext cx="10972800" cy="990600"/>
          </a:xfrm>
        </p:spPr>
        <p:txBody>
          <a:bodyPr/>
          <a:lstStyle/>
          <a:p>
            <a:r>
              <a:rPr lang="en-IN" u="sng" dirty="0" smtClean="0">
                <a:solidFill>
                  <a:schemeClr val="tx1"/>
                </a:solidFill>
              </a:rPr>
              <a:t>Facebook - Architecture</a:t>
            </a:r>
            <a:endParaRPr lang="en-IN" u="sng" dirty="0">
              <a:solidFill>
                <a:schemeClr val="tx1"/>
              </a:solidFill>
            </a:endParaRPr>
          </a:p>
        </p:txBody>
      </p:sp>
      <p:sp>
        <p:nvSpPr>
          <p:cNvPr id="3" name="Content Placeholder 2"/>
          <p:cNvSpPr>
            <a:spLocks noGrp="1"/>
          </p:cNvSpPr>
          <p:nvPr>
            <p:ph idx="1"/>
          </p:nvPr>
        </p:nvSpPr>
        <p:spPr>
          <a:xfrm>
            <a:off x="797561" y="1442451"/>
            <a:ext cx="10912523" cy="1571126"/>
          </a:xfrm>
        </p:spPr>
        <p:txBody>
          <a:bodyPr>
            <a:noAutofit/>
          </a:bodyPr>
          <a:lstStyle/>
          <a:p>
            <a:pPr marL="0" indent="0">
              <a:buNone/>
            </a:pPr>
            <a:r>
              <a:rPr lang="en-US" sz="2600" dirty="0" smtClean="0"/>
              <a:t>Facebook</a:t>
            </a:r>
            <a:r>
              <a:rPr lang="en-US" sz="2600" dirty="0"/>
              <a:t>, the online social network (OSN) system, relies on globally distributed data centers, with scalability, availability, openness, reliability, and security as major requirements. </a:t>
            </a:r>
            <a:r>
              <a:rPr lang="en-US" sz="2600" dirty="0" smtClean="0"/>
              <a:t>It </a:t>
            </a:r>
            <a:r>
              <a:rPr lang="en-US" sz="2600" dirty="0"/>
              <a:t>employs a 3-tier </a:t>
            </a:r>
            <a:r>
              <a:rPr lang="en-US" sz="2600" dirty="0" smtClean="0"/>
              <a:t>architecture </a:t>
            </a:r>
            <a:r>
              <a:rPr lang="en-US" sz="2600" dirty="0"/>
              <a:t>to handle data flow originating from client requests</a:t>
            </a:r>
            <a:r>
              <a:rPr lang="en-US" sz="2600" dirty="0" smtClean="0"/>
              <a:t>.</a:t>
            </a:r>
            <a:endParaRPr lang="en-US" sz="2600" dirty="0"/>
          </a:p>
        </p:txBody>
      </p:sp>
      <p:sp>
        <p:nvSpPr>
          <p:cNvPr id="4" name="Slide Number Placeholder 3"/>
          <p:cNvSpPr>
            <a:spLocks noGrp="1"/>
          </p:cNvSpPr>
          <p:nvPr>
            <p:ph type="sldNum" sz="quarter" idx="12"/>
          </p:nvPr>
        </p:nvSpPr>
        <p:spPr/>
        <p:txBody>
          <a:bodyPr/>
          <a:lstStyle/>
          <a:p>
            <a:fld id="{D85E1D48-17D0-4479-A2EF-C1377849F561}" type="slidenum">
              <a:rPr lang="en-IN" smtClean="0"/>
              <a:t>4</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578" y="3235632"/>
            <a:ext cx="5361622" cy="311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702560" y="6431280"/>
            <a:ext cx="6644640" cy="369332"/>
          </a:xfrm>
          <a:prstGeom prst="rect">
            <a:avLst/>
          </a:prstGeom>
          <a:noFill/>
        </p:spPr>
        <p:txBody>
          <a:bodyPr wrap="square" rtlCol="0">
            <a:spAutoFit/>
          </a:bodyPr>
          <a:lstStyle/>
          <a:p>
            <a:r>
              <a:rPr lang="en-GB" dirty="0" smtClean="0"/>
              <a:t>Fig: Overview </a:t>
            </a:r>
            <a:r>
              <a:rPr lang="en-GB" dirty="0"/>
              <a:t>of the Facebook application </a:t>
            </a:r>
            <a:r>
              <a:rPr lang="en-GB" dirty="0" smtClean="0"/>
              <a:t>architecture</a:t>
            </a:r>
            <a:endParaRPr lang="en-GB" dirty="0"/>
          </a:p>
        </p:txBody>
      </p:sp>
    </p:spTree>
    <p:extLst>
      <p:ext uri="{BB962C8B-B14F-4D97-AF65-F5344CB8AC3E}">
        <p14:creationId xmlns:p14="http://schemas.microsoft.com/office/powerpoint/2010/main" val="2976191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5E1D48-17D0-4479-A2EF-C1377849F561}" type="slidenum">
              <a:rPr lang="en-IN" smtClean="0"/>
              <a:t>5</a:t>
            </a:fld>
            <a:endParaRPr lang="en-IN"/>
          </a:p>
        </p:txBody>
      </p:sp>
      <p:pic>
        <p:nvPicPr>
          <p:cNvPr id="4" name="Picture 3"/>
          <p:cNvPicPr>
            <a:picLocks noChangeAspect="1"/>
          </p:cNvPicPr>
          <p:nvPr/>
        </p:nvPicPr>
        <p:blipFill>
          <a:blip r:embed="rId2"/>
          <a:stretch>
            <a:fillRect/>
          </a:stretch>
        </p:blipFill>
        <p:spPr>
          <a:xfrm>
            <a:off x="1114864" y="488931"/>
            <a:ext cx="9895840" cy="5657869"/>
          </a:xfrm>
          <a:prstGeom prst="rect">
            <a:avLst/>
          </a:prstGeom>
        </p:spPr>
      </p:pic>
      <p:sp>
        <p:nvSpPr>
          <p:cNvPr id="5" name="TextBox 4"/>
          <p:cNvSpPr txBox="1"/>
          <p:nvPr/>
        </p:nvSpPr>
        <p:spPr>
          <a:xfrm>
            <a:off x="4165600" y="6266934"/>
            <a:ext cx="6644640" cy="369332"/>
          </a:xfrm>
          <a:prstGeom prst="rect">
            <a:avLst/>
          </a:prstGeom>
          <a:noFill/>
        </p:spPr>
        <p:txBody>
          <a:bodyPr wrap="square" rtlCol="0">
            <a:spAutoFit/>
          </a:bodyPr>
          <a:lstStyle/>
          <a:p>
            <a:r>
              <a:rPr lang="en-GB" dirty="0" smtClean="0"/>
              <a:t>Fig: System architecture</a:t>
            </a:r>
            <a:endParaRPr lang="en-GB" dirty="0"/>
          </a:p>
        </p:txBody>
      </p:sp>
    </p:spTree>
    <p:extLst>
      <p:ext uri="{BB962C8B-B14F-4D97-AF65-F5344CB8AC3E}">
        <p14:creationId xmlns:p14="http://schemas.microsoft.com/office/powerpoint/2010/main" val="2696065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5E1D48-17D0-4479-A2EF-C1377849F561}" type="slidenum">
              <a:rPr lang="en-IN" smtClean="0"/>
              <a:t>6</a:t>
            </a:fld>
            <a:endParaRPr lang="en-IN"/>
          </a:p>
        </p:txBody>
      </p:sp>
      <p:sp>
        <p:nvSpPr>
          <p:cNvPr id="3" name="Content Placeholder 2"/>
          <p:cNvSpPr>
            <a:spLocks noGrp="1"/>
          </p:cNvSpPr>
          <p:nvPr>
            <p:ph idx="1"/>
          </p:nvPr>
        </p:nvSpPr>
        <p:spPr>
          <a:xfrm>
            <a:off x="609600" y="802640"/>
            <a:ext cx="10972800" cy="5674360"/>
          </a:xfrm>
        </p:spPr>
        <p:txBody>
          <a:bodyPr>
            <a:noAutofit/>
          </a:bodyPr>
          <a:lstStyle/>
          <a:p>
            <a:pPr marL="0" indent="0">
              <a:buNone/>
            </a:pPr>
            <a:r>
              <a:rPr lang="en-GB" sz="3600" u="sng" dirty="0" smtClean="0"/>
              <a:t>System Components </a:t>
            </a:r>
          </a:p>
          <a:p>
            <a:endParaRPr lang="en-GB" sz="2000" b="1" dirty="0" smtClean="0"/>
          </a:p>
          <a:p>
            <a:r>
              <a:rPr lang="en-GB" sz="2000" b="1" dirty="0" smtClean="0"/>
              <a:t>Data </a:t>
            </a:r>
            <a:r>
              <a:rPr lang="en-GB" sz="2000" b="1" dirty="0"/>
              <a:t>Sources:</a:t>
            </a:r>
            <a:r>
              <a:rPr lang="en-GB" sz="2000" dirty="0"/>
              <a:t> Represent various sources from where data enters the </a:t>
            </a:r>
            <a:r>
              <a:rPr lang="en-GB" sz="2000" dirty="0" err="1"/>
              <a:t>Hadoop</a:t>
            </a:r>
            <a:r>
              <a:rPr lang="en-GB" sz="2000" dirty="0"/>
              <a:t> ecosystem, including web logs, social media feeds, sensor data, and traditional databases.</a:t>
            </a:r>
          </a:p>
          <a:p>
            <a:r>
              <a:rPr lang="en-GB" sz="2000" b="1" dirty="0"/>
              <a:t>Data Ingestion Tools (Flume, </a:t>
            </a:r>
            <a:r>
              <a:rPr lang="en-GB" sz="2000" b="1" dirty="0" err="1"/>
              <a:t>Sqoop</a:t>
            </a:r>
            <a:r>
              <a:rPr lang="en-GB" sz="2000" b="1" dirty="0"/>
              <a:t>):</a:t>
            </a:r>
            <a:r>
              <a:rPr lang="en-GB" sz="2000" dirty="0"/>
              <a:t> Facilitate smooth data movement from these sources into HDFS. Flume is adept at handling real-time streaming data, while </a:t>
            </a:r>
            <a:r>
              <a:rPr lang="en-GB" sz="2000" dirty="0" err="1"/>
              <a:t>Sqoop</a:t>
            </a:r>
            <a:r>
              <a:rPr lang="en-GB" sz="2000" dirty="0"/>
              <a:t> efficiently transfers data from relational databases to HDFS.</a:t>
            </a:r>
          </a:p>
          <a:p>
            <a:r>
              <a:rPr lang="en-GB" sz="2000" b="1" dirty="0"/>
              <a:t>HDFS (</a:t>
            </a:r>
            <a:r>
              <a:rPr lang="en-GB" sz="2000" b="1" dirty="0" err="1"/>
              <a:t>Hadoop</a:t>
            </a:r>
            <a:r>
              <a:rPr lang="en-GB" sz="2000" b="1" dirty="0"/>
              <a:t> Distributed File System):</a:t>
            </a:r>
            <a:r>
              <a:rPr lang="en-GB" sz="2000" dirty="0"/>
              <a:t> The heart of data storage, HDFS breaks down large datasets into smaller blocks and distributes them across multiple machines in the cluster. This distributed storage ensures scalability and fault tolerance – if one machine fails, the data remains accessible on other nodes.</a:t>
            </a:r>
          </a:p>
          <a:p>
            <a:r>
              <a:rPr lang="en-GB" sz="2000" b="1" dirty="0"/>
              <a:t>Data Management Tools (Avro, Parquet):</a:t>
            </a:r>
            <a:r>
              <a:rPr lang="en-GB" sz="2000" dirty="0"/>
              <a:t> These tools define data formats optimized for efficient storage and retrieval within HDFS. Avro and Parquet offer schema-based data structures that enhance data compression and querying compared to plain text files</a:t>
            </a:r>
            <a:r>
              <a:rPr lang="en-GB" sz="2000" dirty="0" smtClean="0"/>
              <a:t>.</a:t>
            </a:r>
            <a:endParaRPr lang="en-GB" sz="2000" dirty="0"/>
          </a:p>
        </p:txBody>
      </p:sp>
    </p:spTree>
    <p:extLst>
      <p:ext uri="{BB962C8B-B14F-4D97-AF65-F5344CB8AC3E}">
        <p14:creationId xmlns:p14="http://schemas.microsoft.com/office/powerpoint/2010/main" val="2355964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 y="709684"/>
            <a:ext cx="11308080" cy="5486399"/>
          </a:xfrm>
        </p:spPr>
        <p:txBody>
          <a:bodyPr>
            <a:normAutofit fontScale="70000" lnSpcReduction="20000"/>
          </a:bodyPr>
          <a:lstStyle/>
          <a:p>
            <a:pPr>
              <a:lnSpc>
                <a:spcPct val="120000"/>
              </a:lnSpc>
            </a:pPr>
            <a:r>
              <a:rPr lang="en-GB" sz="2800" b="1" dirty="0"/>
              <a:t>YARN (Yet Another Resource Negotiator):</a:t>
            </a:r>
            <a:r>
              <a:rPr lang="en-GB" sz="2800" dirty="0"/>
              <a:t> Acts as the central traffic controller, allocating resources like CPU, memory, and network bandwidth across the cluster to running applications. This enables efficient resource utilization and supports running multiple frameworks within the </a:t>
            </a:r>
            <a:r>
              <a:rPr lang="en-GB" sz="2800" dirty="0" err="1"/>
              <a:t>Hadoop</a:t>
            </a:r>
            <a:r>
              <a:rPr lang="en-GB" sz="2800" dirty="0"/>
              <a:t> ecosystem.</a:t>
            </a:r>
          </a:p>
          <a:p>
            <a:pPr>
              <a:lnSpc>
                <a:spcPct val="120000"/>
              </a:lnSpc>
            </a:pPr>
            <a:r>
              <a:rPr lang="en-GB" sz="2800" b="1" dirty="0" err="1"/>
              <a:t>MapReduce</a:t>
            </a:r>
            <a:r>
              <a:rPr lang="en-GB" sz="2800" b="1" dirty="0"/>
              <a:t>:</a:t>
            </a:r>
            <a:r>
              <a:rPr lang="en-GB" sz="2800" dirty="0"/>
              <a:t> The original paradigm for parallel processing of big data. </a:t>
            </a:r>
            <a:r>
              <a:rPr lang="en-GB" sz="2800" dirty="0" err="1"/>
              <a:t>MapReduce</a:t>
            </a:r>
            <a:r>
              <a:rPr lang="en-GB" sz="2800" dirty="0"/>
              <a:t> breaks down large datasets into smaller tasks (map and reduce phases) that can be distributed across the cluster for efficient computation. While powerful, </a:t>
            </a:r>
            <a:r>
              <a:rPr lang="en-GB" sz="2800" dirty="0" err="1"/>
              <a:t>MapReduce</a:t>
            </a:r>
            <a:r>
              <a:rPr lang="en-GB" sz="2800" dirty="0"/>
              <a:t> can be less suitable for iterative or real-time processing needs.</a:t>
            </a:r>
          </a:p>
          <a:p>
            <a:pPr>
              <a:lnSpc>
                <a:spcPct val="120000"/>
              </a:lnSpc>
            </a:pPr>
            <a:r>
              <a:rPr lang="en-GB" sz="2800" b="1" dirty="0"/>
              <a:t>Spark:</a:t>
            </a:r>
            <a:r>
              <a:rPr lang="en-GB" sz="2800" dirty="0"/>
              <a:t> A more recent framework gaining traction for big data processing. Spark offers in-memory processing capabilities, allowing for faster iterative tasks compared to </a:t>
            </a:r>
            <a:r>
              <a:rPr lang="en-GB" sz="2800" dirty="0" err="1"/>
              <a:t>MapReduce's</a:t>
            </a:r>
            <a:r>
              <a:rPr lang="en-GB" sz="2800" dirty="0"/>
              <a:t> disk-based approach. Additionally, Spark supports a wider range of functionalities beyond just </a:t>
            </a:r>
            <a:r>
              <a:rPr lang="en-GB" sz="2800" dirty="0" err="1"/>
              <a:t>MapReduce</a:t>
            </a:r>
            <a:r>
              <a:rPr lang="en-GB" sz="2800" dirty="0"/>
              <a:t>-style processing.</a:t>
            </a:r>
          </a:p>
          <a:p>
            <a:pPr>
              <a:lnSpc>
                <a:spcPct val="120000"/>
              </a:lnSpc>
            </a:pPr>
            <a:r>
              <a:rPr lang="en-GB" sz="2800" b="1" dirty="0"/>
              <a:t>Hive and Pig :</a:t>
            </a:r>
            <a:r>
              <a:rPr lang="en-GB" sz="2800" dirty="0"/>
              <a:t> As discussed earlier, Hive and Pig provide layers of abstraction over </a:t>
            </a:r>
            <a:r>
              <a:rPr lang="en-GB" sz="2800" dirty="0" err="1"/>
              <a:t>MapReduce</a:t>
            </a:r>
            <a:r>
              <a:rPr lang="en-GB" sz="2800" dirty="0"/>
              <a:t>. Hive leverages SQL-like syntax (</a:t>
            </a:r>
            <a:r>
              <a:rPr lang="en-GB" sz="2800" dirty="0" err="1"/>
              <a:t>HiveQL</a:t>
            </a:r>
            <a:r>
              <a:rPr lang="en-GB" sz="2800" dirty="0"/>
              <a:t>) for querying data stored in HDFS, making data analysis accessible to users with SQL expertise. Pig, on the other hand, uses Pig Latin, a high-level language, for scripting complex data transformations</a:t>
            </a:r>
            <a:r>
              <a:rPr lang="en-GB" sz="2800" dirty="0" smtClean="0"/>
              <a:t>.</a:t>
            </a:r>
            <a:endParaRPr lang="en-GB" sz="2800" dirty="0"/>
          </a:p>
        </p:txBody>
      </p:sp>
      <p:sp>
        <p:nvSpPr>
          <p:cNvPr id="2" name="Slide Number Placeholder 1"/>
          <p:cNvSpPr>
            <a:spLocks noGrp="1"/>
          </p:cNvSpPr>
          <p:nvPr>
            <p:ph type="sldNum" sz="quarter" idx="12"/>
          </p:nvPr>
        </p:nvSpPr>
        <p:spPr/>
        <p:txBody>
          <a:bodyPr/>
          <a:lstStyle/>
          <a:p>
            <a:fld id="{D85E1D48-17D0-4479-A2EF-C1377849F561}" type="slidenum">
              <a:rPr lang="en-IN" smtClean="0"/>
              <a:t>7</a:t>
            </a:fld>
            <a:endParaRPr lang="en-IN"/>
          </a:p>
        </p:txBody>
      </p:sp>
    </p:spTree>
    <p:extLst>
      <p:ext uri="{BB962C8B-B14F-4D97-AF65-F5344CB8AC3E}">
        <p14:creationId xmlns:p14="http://schemas.microsoft.com/office/powerpoint/2010/main" val="2810680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7876" y="660752"/>
            <a:ext cx="11215804" cy="5953408"/>
          </a:xfrm>
        </p:spPr>
        <p:txBody>
          <a:bodyPr>
            <a:normAutofit fontScale="70000" lnSpcReduction="20000"/>
          </a:bodyPr>
          <a:lstStyle/>
          <a:p>
            <a:pPr>
              <a:lnSpc>
                <a:spcPct val="120000"/>
              </a:lnSpc>
            </a:pPr>
            <a:r>
              <a:rPr lang="en-GB" sz="2800" b="1" dirty="0" err="1"/>
              <a:t>Hadoop</a:t>
            </a:r>
            <a:r>
              <a:rPr lang="en-GB" sz="2800" b="1" dirty="0"/>
              <a:t> Ecosystem Tools (</a:t>
            </a:r>
            <a:r>
              <a:rPr lang="en-GB" sz="2800" b="1" dirty="0" err="1"/>
              <a:t>HBase</a:t>
            </a:r>
            <a:r>
              <a:rPr lang="en-GB" sz="2800" b="1" dirty="0"/>
              <a:t>, Phoenix):</a:t>
            </a:r>
            <a:r>
              <a:rPr lang="en-GB" sz="2800" dirty="0"/>
              <a:t> These tools offer options for storing and querying data in real-time or low-latency scenarios. </a:t>
            </a:r>
            <a:r>
              <a:rPr lang="en-GB" sz="2800" dirty="0" err="1"/>
              <a:t>HBase</a:t>
            </a:r>
            <a:r>
              <a:rPr lang="en-GB" sz="2800" dirty="0"/>
              <a:t> is a </a:t>
            </a:r>
            <a:r>
              <a:rPr lang="en-GB" sz="2800" dirty="0" err="1"/>
              <a:t>NoSQL</a:t>
            </a:r>
            <a:r>
              <a:rPr lang="en-GB" sz="2800" dirty="0"/>
              <a:t> database built on top of HDFS, while Phoenix provides a low-latency layer for querying </a:t>
            </a:r>
            <a:r>
              <a:rPr lang="en-GB" sz="2800" dirty="0" err="1"/>
              <a:t>HBase</a:t>
            </a:r>
            <a:r>
              <a:rPr lang="en-GB" sz="2800" dirty="0"/>
              <a:t> data using SQL-like statements.</a:t>
            </a:r>
          </a:p>
          <a:p>
            <a:pPr>
              <a:lnSpc>
                <a:spcPct val="120000"/>
              </a:lnSpc>
            </a:pPr>
            <a:r>
              <a:rPr lang="en-GB" sz="2800" b="1" dirty="0"/>
              <a:t>BI (Business Intelligence) Tools:</a:t>
            </a:r>
            <a:r>
              <a:rPr lang="en-GB" sz="2800" dirty="0"/>
              <a:t> Data processed and </a:t>
            </a:r>
            <a:r>
              <a:rPr lang="en-GB" sz="2800" dirty="0" err="1"/>
              <a:t>analyzed</a:t>
            </a:r>
            <a:r>
              <a:rPr lang="en-GB" sz="2800" dirty="0"/>
              <a:t> within the </a:t>
            </a:r>
            <a:r>
              <a:rPr lang="en-GB" sz="2800" dirty="0" err="1"/>
              <a:t>Hadoop</a:t>
            </a:r>
            <a:r>
              <a:rPr lang="en-GB" sz="2800" dirty="0"/>
              <a:t> ecosystem can be visualized and presented using various BI tools. These tools allow users to explore trends, identify patterns, and gain insights from their big data. Examples include Tableau, Power BI, and </a:t>
            </a:r>
            <a:r>
              <a:rPr lang="en-GB" sz="2800" dirty="0" err="1"/>
              <a:t>QlikView</a:t>
            </a:r>
            <a:r>
              <a:rPr lang="en-GB" sz="2800" dirty="0"/>
              <a:t>.</a:t>
            </a:r>
          </a:p>
          <a:p>
            <a:pPr>
              <a:lnSpc>
                <a:spcPct val="120000"/>
              </a:lnSpc>
            </a:pPr>
            <a:r>
              <a:rPr lang="en-GB" sz="2800" b="1" dirty="0"/>
              <a:t>Zookeeper:</a:t>
            </a:r>
            <a:r>
              <a:rPr lang="en-GB" sz="2800" dirty="0"/>
              <a:t> Ensures coordination and consistency among different services in the </a:t>
            </a:r>
            <a:r>
              <a:rPr lang="en-GB" sz="2800" dirty="0" err="1"/>
              <a:t>Hadoop</a:t>
            </a:r>
            <a:r>
              <a:rPr lang="en-GB" sz="2800" dirty="0"/>
              <a:t> ecosystem. It plays a crucial role in maintaining a healthy and synchronized cluster by providing services like leader election and distributed locking.</a:t>
            </a:r>
          </a:p>
          <a:p>
            <a:pPr>
              <a:lnSpc>
                <a:spcPct val="120000"/>
              </a:lnSpc>
            </a:pPr>
            <a:r>
              <a:rPr lang="en-GB" sz="2800" b="1" dirty="0" err="1"/>
              <a:t>Oozie</a:t>
            </a:r>
            <a:r>
              <a:rPr lang="en-GB" sz="2800" b="1" dirty="0"/>
              <a:t>:</a:t>
            </a:r>
            <a:r>
              <a:rPr lang="en-GB" sz="2800" dirty="0"/>
              <a:t> A workflow scheduler for managing and automating data processing jobs within the </a:t>
            </a:r>
            <a:r>
              <a:rPr lang="en-GB" sz="2800" dirty="0" err="1"/>
              <a:t>Hadoop</a:t>
            </a:r>
            <a:r>
              <a:rPr lang="en-GB" sz="2800" dirty="0"/>
              <a:t> ecosystem. </a:t>
            </a:r>
            <a:r>
              <a:rPr lang="en-GB" sz="2800" dirty="0" err="1"/>
              <a:t>Oozie</a:t>
            </a:r>
            <a:r>
              <a:rPr lang="en-GB" sz="2800" dirty="0"/>
              <a:t> helps orchestrate complex workflows involving multiple steps and dependencies between different tools.</a:t>
            </a:r>
          </a:p>
          <a:p>
            <a:pPr>
              <a:lnSpc>
                <a:spcPct val="120000"/>
              </a:lnSpc>
            </a:pPr>
            <a:r>
              <a:rPr lang="en-GB" sz="2800" b="1" dirty="0"/>
              <a:t>Security (Knox, Sentry):</a:t>
            </a:r>
            <a:r>
              <a:rPr lang="en-GB" sz="2800" dirty="0"/>
              <a:t> Security tools like Knox and Sentry are crucial for securing the </a:t>
            </a:r>
            <a:r>
              <a:rPr lang="en-GB" sz="2800" dirty="0" err="1"/>
              <a:t>Hadoop</a:t>
            </a:r>
            <a:r>
              <a:rPr lang="en-GB" sz="2800" dirty="0"/>
              <a:t> ecosystem by managing user access, authentication, and authorization for data stored and processed within the cluster.</a:t>
            </a:r>
          </a:p>
          <a:p>
            <a:pPr marL="0" indent="0">
              <a:lnSpc>
                <a:spcPct val="120000"/>
              </a:lnSpc>
              <a:buNone/>
            </a:pPr>
            <a:endParaRPr lang="en-US" sz="2600" dirty="0" smtClean="0"/>
          </a:p>
        </p:txBody>
      </p:sp>
      <p:sp>
        <p:nvSpPr>
          <p:cNvPr id="2" name="Slide Number Placeholder 1"/>
          <p:cNvSpPr>
            <a:spLocks noGrp="1"/>
          </p:cNvSpPr>
          <p:nvPr>
            <p:ph type="sldNum" sz="quarter" idx="12"/>
          </p:nvPr>
        </p:nvSpPr>
        <p:spPr/>
        <p:txBody>
          <a:bodyPr/>
          <a:lstStyle/>
          <a:p>
            <a:fld id="{D85E1D48-17D0-4479-A2EF-C1377849F561}" type="slidenum">
              <a:rPr lang="en-IN" smtClean="0"/>
              <a:t>8</a:t>
            </a:fld>
            <a:endParaRPr lang="en-IN"/>
          </a:p>
        </p:txBody>
      </p:sp>
    </p:spTree>
    <p:extLst>
      <p:ext uri="{BB962C8B-B14F-4D97-AF65-F5344CB8AC3E}">
        <p14:creationId xmlns:p14="http://schemas.microsoft.com/office/powerpoint/2010/main" val="2902052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How Facebook </a:t>
            </a:r>
            <a:r>
              <a:rPr lang="en-IN" dirty="0" smtClean="0"/>
              <a:t>Works (Example)</a:t>
            </a:r>
            <a:r>
              <a:rPr lang="en-GB" dirty="0" smtClean="0"/>
              <a:t>?</a:t>
            </a:r>
            <a:endParaRPr lang="en-IN" dirty="0"/>
          </a:p>
        </p:txBody>
      </p:sp>
      <p:sp>
        <p:nvSpPr>
          <p:cNvPr id="4" name="Slide Number Placeholder 3"/>
          <p:cNvSpPr>
            <a:spLocks noGrp="1"/>
          </p:cNvSpPr>
          <p:nvPr>
            <p:ph type="sldNum" sz="quarter" idx="12"/>
          </p:nvPr>
        </p:nvSpPr>
        <p:spPr/>
        <p:txBody>
          <a:bodyPr/>
          <a:lstStyle/>
          <a:p>
            <a:fld id="{D85E1D48-17D0-4479-A2EF-C1377849F561}" type="slidenum">
              <a:rPr lang="en-IN" smtClean="0"/>
              <a:t>9</a:t>
            </a:fld>
            <a:endParaRPr lang="en-IN"/>
          </a:p>
        </p:txBody>
      </p:sp>
      <p:pic>
        <p:nvPicPr>
          <p:cNvPr id="5122" name="Picture 2" descr="https://s3.amazonaws.com/files.technologyreview.com/p/pub/legacy/facebook_arch_x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38" y="1420581"/>
            <a:ext cx="9435830" cy="5331244"/>
          </a:xfrm>
          <a:prstGeom prst="rect">
            <a:avLst/>
          </a:prstGeom>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657876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1444</TotalTime>
  <Words>2768</Words>
  <Application>Microsoft Office PowerPoint</Application>
  <PresentationFormat>Custom</PresentationFormat>
  <Paragraphs>225</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Clarity</vt:lpstr>
      <vt:lpstr> META - FACEBOOK                              DISTRIBUTED SYSTEM</vt:lpstr>
      <vt:lpstr>Introduction</vt:lpstr>
      <vt:lpstr>Facebook - Features</vt:lpstr>
      <vt:lpstr>Facebook - Architecture</vt:lpstr>
      <vt:lpstr>PowerPoint Presentation</vt:lpstr>
      <vt:lpstr>PowerPoint Presentation</vt:lpstr>
      <vt:lpstr>PowerPoint Presentation</vt:lpstr>
      <vt:lpstr>PowerPoint Presentation</vt:lpstr>
      <vt:lpstr>How Facebook Works (Example)?</vt:lpstr>
      <vt:lpstr>Distributed Framework - HADOOP</vt:lpstr>
      <vt:lpstr>Master Slave Hadoop Architecture</vt:lpstr>
      <vt:lpstr>Hadoop - Map Reduce</vt:lpstr>
      <vt:lpstr>PowerPoint Presentation</vt:lpstr>
      <vt:lpstr>Hadoop distributed file system (HDFS)</vt:lpstr>
      <vt:lpstr>PowerPoint Presentation</vt:lpstr>
      <vt:lpstr>Hadoop - Hive</vt:lpstr>
      <vt:lpstr>PowerPoint Presentation</vt:lpstr>
      <vt:lpstr>Hadoop ApacheHBase</vt:lpstr>
      <vt:lpstr> Apache Cassandra</vt:lpstr>
      <vt:lpstr> History of Cassandra</vt:lpstr>
      <vt:lpstr>Cassandra Architecture</vt:lpstr>
      <vt:lpstr> Features of Cassandra</vt:lpstr>
      <vt:lpstr>Distribution provides power and resilience</vt:lpstr>
      <vt:lpstr>Want more power? Add more nodes</vt:lpstr>
      <vt:lpstr>Introducing partitions</vt:lpstr>
      <vt:lpstr>Replication ensures reliability and fault tolerance</vt:lpstr>
      <vt:lpstr>Tuning consistency</vt:lpstr>
      <vt:lpstr>Cassandra Database Elements</vt:lpstr>
      <vt:lpstr>Clusters</vt:lpstr>
      <vt:lpstr>Keyspaces</vt:lpstr>
      <vt:lpstr>Column Family  And CQL Table </vt:lpstr>
      <vt:lpstr>Facebook's Content Distribution Network</vt:lpstr>
      <vt:lpstr>Cloud Computing’s Role</vt:lpstr>
      <vt:lpstr>Distributed System Characteristics –FB Edition</vt:lpstr>
      <vt:lpstr>PowerPoint Presentation</vt:lpstr>
      <vt:lpstr>Conclusion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FACEBOOK - DISTRIBUTED SYSTEM</dc:title>
  <dc:creator>dkc444</dc:creator>
  <cp:lastModifiedBy>user</cp:lastModifiedBy>
  <cp:revision>66</cp:revision>
  <dcterms:created xsi:type="dcterms:W3CDTF">2024-02-29T06:39:00Z</dcterms:created>
  <dcterms:modified xsi:type="dcterms:W3CDTF">2024-04-18T08:08:18Z</dcterms:modified>
</cp:coreProperties>
</file>